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13717575" cx="24385575"/>
  <p:notesSz cx="6858000" cy="9144000"/>
  <p:embeddedFontLst>
    <p:embeddedFont>
      <p:font typeface="Helvetica Neue"/>
      <p:regular r:id="rId45"/>
      <p:bold r:id="rId46"/>
      <p:italic r:id="rId47"/>
      <p:boldItalic r:id="rId48"/>
    </p:embeddedFont>
    <p:embeddedFont>
      <p:font typeface="Arial Black"/>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1">
          <p15:clr>
            <a:srgbClr val="A4A3A4"/>
          </p15:clr>
        </p15:guide>
        <p15:guide id="2" pos="76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321" orient="horz"/>
        <p:guide pos="768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ArialBlack-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3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1676509" y="730336"/>
            <a:ext cx="21032570" cy="265143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1676509" y="3651673"/>
            <a:ext cx="21032570" cy="8703684"/>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8" name="Google Shape;18;p2"/>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1676509" y="730336"/>
            <a:ext cx="21032570" cy="265143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7840953" y="-2512770"/>
            <a:ext cx="8703684" cy="2103257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75" name="Google Shape;75;p11"/>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14267498" y="3913774"/>
            <a:ext cx="11625022" cy="525814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3598801" y="-1191958"/>
            <a:ext cx="11625022" cy="15469607"/>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81" name="Google Shape;81;p12"/>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3048199" y="2244986"/>
            <a:ext cx="18289191" cy="4775753"/>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12001"/>
              <a:buFont typeface="Calibri"/>
              <a:buNone/>
              <a:defRPr sz="1200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3048199" y="7204910"/>
            <a:ext cx="18289191" cy="3311907"/>
          </a:xfrm>
          <a:prstGeom prst="rect">
            <a:avLst/>
          </a:prstGeom>
          <a:noFill/>
          <a:ln>
            <a:noFill/>
          </a:ln>
        </p:spPr>
        <p:txBody>
          <a:bodyPr anchorCtr="0" anchor="t" bIns="45700" lIns="91425" spcFirstLastPara="1" rIns="91425" wrap="square" tIns="45700"/>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p:txBody>
      </p:sp>
      <p:sp>
        <p:nvSpPr>
          <p:cNvPr id="24" name="Google Shape;24;p3"/>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1663808" y="3419873"/>
            <a:ext cx="21032570" cy="5706135"/>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12001"/>
              <a:buFont typeface="Calibri"/>
              <a:buNone/>
              <a:defRPr sz="1200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1663808" y="9179990"/>
            <a:ext cx="21032570" cy="3000721"/>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2000"/>
              </a:spcBef>
              <a:spcAft>
                <a:spcPts val="0"/>
              </a:spcAft>
              <a:buClr>
                <a:srgbClr val="888888"/>
              </a:buClr>
              <a:buSzPts val="4800"/>
              <a:buNone/>
              <a:defRPr sz="4800">
                <a:solidFill>
                  <a:srgbClr val="888888"/>
                </a:solidFill>
              </a:defRPr>
            </a:lvl1pPr>
            <a:lvl2pPr indent="-228600" lvl="1" marL="914400" algn="l">
              <a:lnSpc>
                <a:spcPct val="90000"/>
              </a:lnSpc>
              <a:spcBef>
                <a:spcPts val="1000"/>
              </a:spcBef>
              <a:spcAft>
                <a:spcPts val="0"/>
              </a:spcAft>
              <a:buClr>
                <a:srgbClr val="888888"/>
              </a:buClr>
              <a:buSzPts val="4000"/>
              <a:buNone/>
              <a:defRPr sz="4000">
                <a:solidFill>
                  <a:srgbClr val="888888"/>
                </a:solidFill>
              </a:defRPr>
            </a:lvl2pPr>
            <a:lvl3pPr indent="-228600" lvl="2" marL="1371600" algn="l">
              <a:lnSpc>
                <a:spcPct val="90000"/>
              </a:lnSpc>
              <a:spcBef>
                <a:spcPts val="1000"/>
              </a:spcBef>
              <a:spcAft>
                <a:spcPts val="0"/>
              </a:spcAft>
              <a:buClr>
                <a:srgbClr val="888888"/>
              </a:buClr>
              <a:buSzPts val="3600"/>
              <a:buNone/>
              <a:defRPr sz="3600">
                <a:solidFill>
                  <a:srgbClr val="888888"/>
                </a:solidFill>
              </a:defRPr>
            </a:lvl3pPr>
            <a:lvl4pPr indent="-228600" lvl="3" marL="1828800" algn="l">
              <a:lnSpc>
                <a:spcPct val="90000"/>
              </a:lnSpc>
              <a:spcBef>
                <a:spcPts val="1000"/>
              </a:spcBef>
              <a:spcAft>
                <a:spcPts val="0"/>
              </a:spcAft>
              <a:buClr>
                <a:srgbClr val="888888"/>
              </a:buClr>
              <a:buSzPts val="3200"/>
              <a:buNone/>
              <a:defRPr sz="3200">
                <a:solidFill>
                  <a:srgbClr val="888888"/>
                </a:solidFill>
              </a:defRPr>
            </a:lvl4pPr>
            <a:lvl5pPr indent="-228600" lvl="4" marL="2286000" algn="l">
              <a:lnSpc>
                <a:spcPct val="90000"/>
              </a:lnSpc>
              <a:spcBef>
                <a:spcPts val="1000"/>
              </a:spcBef>
              <a:spcAft>
                <a:spcPts val="0"/>
              </a:spcAft>
              <a:buClr>
                <a:srgbClr val="888888"/>
              </a:buClr>
              <a:buSzPts val="3200"/>
              <a:buNone/>
              <a:defRPr sz="3200">
                <a:solidFill>
                  <a:srgbClr val="888888"/>
                </a:solidFill>
              </a:defRPr>
            </a:lvl5pPr>
            <a:lvl6pPr indent="-228600" lvl="5" marL="2743200" algn="l">
              <a:lnSpc>
                <a:spcPct val="90000"/>
              </a:lnSpc>
              <a:spcBef>
                <a:spcPts val="1000"/>
              </a:spcBef>
              <a:spcAft>
                <a:spcPts val="0"/>
              </a:spcAft>
              <a:buClr>
                <a:srgbClr val="888888"/>
              </a:buClr>
              <a:buSzPts val="3200"/>
              <a:buNone/>
              <a:defRPr sz="3200">
                <a:solidFill>
                  <a:srgbClr val="888888"/>
                </a:solidFill>
              </a:defRPr>
            </a:lvl6pPr>
            <a:lvl7pPr indent="-228600" lvl="6" marL="3200400" algn="l">
              <a:lnSpc>
                <a:spcPct val="90000"/>
              </a:lnSpc>
              <a:spcBef>
                <a:spcPts val="1000"/>
              </a:spcBef>
              <a:spcAft>
                <a:spcPts val="0"/>
              </a:spcAft>
              <a:buClr>
                <a:srgbClr val="888888"/>
              </a:buClr>
              <a:buSzPts val="3200"/>
              <a:buNone/>
              <a:defRPr sz="3200">
                <a:solidFill>
                  <a:srgbClr val="888888"/>
                </a:solidFill>
              </a:defRPr>
            </a:lvl7pPr>
            <a:lvl8pPr indent="-228600" lvl="7" marL="3657600" algn="l">
              <a:lnSpc>
                <a:spcPct val="90000"/>
              </a:lnSpc>
              <a:spcBef>
                <a:spcPts val="1000"/>
              </a:spcBef>
              <a:spcAft>
                <a:spcPts val="0"/>
              </a:spcAft>
              <a:buClr>
                <a:srgbClr val="888888"/>
              </a:buClr>
              <a:buSzPts val="3200"/>
              <a:buNone/>
              <a:defRPr sz="3200">
                <a:solidFill>
                  <a:srgbClr val="888888"/>
                </a:solidFill>
              </a:defRPr>
            </a:lvl8pPr>
            <a:lvl9pPr indent="-228600" lvl="8" marL="4114800" algn="l">
              <a:lnSpc>
                <a:spcPct val="90000"/>
              </a:lnSpc>
              <a:spcBef>
                <a:spcPts val="1000"/>
              </a:spcBef>
              <a:spcAft>
                <a:spcPts val="0"/>
              </a:spcAft>
              <a:buClr>
                <a:srgbClr val="888888"/>
              </a:buClr>
              <a:buSzPts val="3200"/>
              <a:buNone/>
              <a:defRPr sz="3200">
                <a:solidFill>
                  <a:srgbClr val="888888"/>
                </a:solidFill>
              </a:defRPr>
            </a:lvl9pPr>
          </a:lstStyle>
          <a:p/>
        </p:txBody>
      </p:sp>
      <p:sp>
        <p:nvSpPr>
          <p:cNvPr id="30" name="Google Shape;30;p4"/>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1676509" y="730336"/>
            <a:ext cx="21032570" cy="265143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1676509" y="3651673"/>
            <a:ext cx="10363875" cy="8703684"/>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6" name="Google Shape;36;p5"/>
          <p:cNvSpPr txBox="1"/>
          <p:nvPr>
            <p:ph idx="2" type="body"/>
          </p:nvPr>
        </p:nvSpPr>
        <p:spPr>
          <a:xfrm>
            <a:off x="12345204" y="3651673"/>
            <a:ext cx="10363875" cy="8703684"/>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7" name="Google Shape;37;p5"/>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1679685" y="730336"/>
            <a:ext cx="21032570" cy="265143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1679686" y="3362715"/>
            <a:ext cx="10316246" cy="1648015"/>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43" name="Google Shape;43;p6"/>
          <p:cNvSpPr txBox="1"/>
          <p:nvPr>
            <p:ph idx="2" type="body"/>
          </p:nvPr>
        </p:nvSpPr>
        <p:spPr>
          <a:xfrm>
            <a:off x="1679686" y="5010730"/>
            <a:ext cx="10316246" cy="7370029"/>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44" name="Google Shape;44;p6"/>
          <p:cNvSpPr txBox="1"/>
          <p:nvPr>
            <p:ph idx="3" type="body"/>
          </p:nvPr>
        </p:nvSpPr>
        <p:spPr>
          <a:xfrm>
            <a:off x="12345204" y="3362715"/>
            <a:ext cx="10367051" cy="1648015"/>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45" name="Google Shape;45;p6"/>
          <p:cNvSpPr txBox="1"/>
          <p:nvPr>
            <p:ph idx="4" type="body"/>
          </p:nvPr>
        </p:nvSpPr>
        <p:spPr>
          <a:xfrm>
            <a:off x="12345204" y="5010730"/>
            <a:ext cx="10367051" cy="7370029"/>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46" name="Google Shape;46;p6"/>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676509" y="730336"/>
            <a:ext cx="21032570" cy="265143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679686" y="914506"/>
            <a:ext cx="7864986" cy="3200771"/>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4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10367051" y="1975079"/>
            <a:ext cx="12345204" cy="9748379"/>
          </a:xfrm>
          <a:prstGeom prst="rect">
            <a:avLst/>
          </a:prstGeom>
          <a:noFill/>
          <a:ln>
            <a:noFill/>
          </a:ln>
        </p:spPr>
        <p:txBody>
          <a:bodyPr anchorCtr="0" anchor="t" bIns="45700" lIns="91425" spcFirstLastPara="1" rIns="91425" wrap="square" tIns="45700"/>
          <a:lstStyle>
            <a:lvl1pPr indent="-635000" lvl="0" marL="457200" algn="l">
              <a:lnSpc>
                <a:spcPct val="90000"/>
              </a:lnSpc>
              <a:spcBef>
                <a:spcPts val="2000"/>
              </a:spcBef>
              <a:spcAft>
                <a:spcPts val="0"/>
              </a:spcAft>
              <a:buClr>
                <a:schemeClr val="dk1"/>
              </a:buClr>
              <a:buSzPts val="6400"/>
              <a:buChar char="•"/>
              <a:defRPr sz="6400"/>
            </a:lvl1pPr>
            <a:lvl2pPr indent="-584200" lvl="1" marL="914400" algn="l">
              <a:lnSpc>
                <a:spcPct val="90000"/>
              </a:lnSpc>
              <a:spcBef>
                <a:spcPts val="1000"/>
              </a:spcBef>
              <a:spcAft>
                <a:spcPts val="0"/>
              </a:spcAft>
              <a:buClr>
                <a:schemeClr val="dk1"/>
              </a:buClr>
              <a:buSzPts val="5600"/>
              <a:buChar char="•"/>
              <a:defRPr sz="5600"/>
            </a:lvl2pPr>
            <a:lvl3pPr indent="-533400" lvl="2" marL="1371600" algn="l">
              <a:lnSpc>
                <a:spcPct val="90000"/>
              </a:lnSpc>
              <a:spcBef>
                <a:spcPts val="1000"/>
              </a:spcBef>
              <a:spcAft>
                <a:spcPts val="0"/>
              </a:spcAft>
              <a:buClr>
                <a:schemeClr val="dk1"/>
              </a:buClr>
              <a:buSzPts val="4800"/>
              <a:buChar char="•"/>
              <a:defRPr sz="4800"/>
            </a:lvl3pPr>
            <a:lvl4pPr indent="-482600" lvl="3" marL="1828800" algn="l">
              <a:lnSpc>
                <a:spcPct val="90000"/>
              </a:lnSpc>
              <a:spcBef>
                <a:spcPts val="1000"/>
              </a:spcBef>
              <a:spcAft>
                <a:spcPts val="0"/>
              </a:spcAft>
              <a:buClr>
                <a:schemeClr val="dk1"/>
              </a:buClr>
              <a:buSzPts val="4000"/>
              <a:buChar char="•"/>
              <a:defRPr sz="4000"/>
            </a:lvl4pPr>
            <a:lvl5pPr indent="-482600" lvl="4" marL="2286000" algn="l">
              <a:lnSpc>
                <a:spcPct val="90000"/>
              </a:lnSpc>
              <a:spcBef>
                <a:spcPts val="1000"/>
              </a:spcBef>
              <a:spcAft>
                <a:spcPts val="0"/>
              </a:spcAft>
              <a:buClr>
                <a:schemeClr val="dk1"/>
              </a:buClr>
              <a:buSzPts val="4000"/>
              <a:buChar char="•"/>
              <a:defRPr sz="4000"/>
            </a:lvl5pPr>
            <a:lvl6pPr indent="-482600" lvl="5" marL="2743200" algn="l">
              <a:lnSpc>
                <a:spcPct val="90000"/>
              </a:lnSpc>
              <a:spcBef>
                <a:spcPts val="1000"/>
              </a:spcBef>
              <a:spcAft>
                <a:spcPts val="0"/>
              </a:spcAft>
              <a:buClr>
                <a:schemeClr val="dk1"/>
              </a:buClr>
              <a:buSzPts val="4000"/>
              <a:buChar char="•"/>
              <a:defRPr sz="4000"/>
            </a:lvl6pPr>
            <a:lvl7pPr indent="-482600" lvl="6" marL="3200400" algn="l">
              <a:lnSpc>
                <a:spcPct val="90000"/>
              </a:lnSpc>
              <a:spcBef>
                <a:spcPts val="1000"/>
              </a:spcBef>
              <a:spcAft>
                <a:spcPts val="0"/>
              </a:spcAft>
              <a:buClr>
                <a:schemeClr val="dk1"/>
              </a:buClr>
              <a:buSzPts val="4000"/>
              <a:buChar char="•"/>
              <a:defRPr sz="4000"/>
            </a:lvl7pPr>
            <a:lvl8pPr indent="-482600" lvl="7" marL="3657600" algn="l">
              <a:lnSpc>
                <a:spcPct val="90000"/>
              </a:lnSpc>
              <a:spcBef>
                <a:spcPts val="1000"/>
              </a:spcBef>
              <a:spcAft>
                <a:spcPts val="0"/>
              </a:spcAft>
              <a:buClr>
                <a:schemeClr val="dk1"/>
              </a:buClr>
              <a:buSzPts val="4000"/>
              <a:buChar char="•"/>
              <a:defRPr sz="4000"/>
            </a:lvl8pPr>
            <a:lvl9pPr indent="-482600" lvl="8" marL="4114800" algn="l">
              <a:lnSpc>
                <a:spcPct val="90000"/>
              </a:lnSpc>
              <a:spcBef>
                <a:spcPts val="1000"/>
              </a:spcBef>
              <a:spcAft>
                <a:spcPts val="0"/>
              </a:spcAft>
              <a:buClr>
                <a:schemeClr val="dk1"/>
              </a:buClr>
              <a:buSzPts val="4000"/>
              <a:buChar char="•"/>
              <a:defRPr sz="4000"/>
            </a:lvl9pPr>
          </a:lstStyle>
          <a:p/>
        </p:txBody>
      </p:sp>
      <p:sp>
        <p:nvSpPr>
          <p:cNvPr id="61" name="Google Shape;61;p9"/>
          <p:cNvSpPr txBox="1"/>
          <p:nvPr>
            <p:ph idx="2" type="body"/>
          </p:nvPr>
        </p:nvSpPr>
        <p:spPr>
          <a:xfrm>
            <a:off x="1679686" y="4115276"/>
            <a:ext cx="7864986" cy="7624059"/>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2000"/>
              </a:spcBef>
              <a:spcAft>
                <a:spcPts val="0"/>
              </a:spcAft>
              <a:buClr>
                <a:schemeClr val="dk1"/>
              </a:buClr>
              <a:buSzPts val="3200"/>
              <a:buNone/>
              <a:defRPr sz="3200"/>
            </a:lvl1pPr>
            <a:lvl2pPr indent="-228600" lvl="1" marL="914400" algn="l">
              <a:lnSpc>
                <a:spcPct val="90000"/>
              </a:lnSpc>
              <a:spcBef>
                <a:spcPts val="1000"/>
              </a:spcBef>
              <a:spcAft>
                <a:spcPts val="0"/>
              </a:spcAft>
              <a:buClr>
                <a:schemeClr val="dk1"/>
              </a:buClr>
              <a:buSzPts val="2800"/>
              <a:buNone/>
              <a:defRPr sz="2800"/>
            </a:lvl2pPr>
            <a:lvl3pPr indent="-228600" lvl="2" marL="1371600" algn="l">
              <a:lnSpc>
                <a:spcPct val="90000"/>
              </a:lnSpc>
              <a:spcBef>
                <a:spcPts val="1000"/>
              </a:spcBef>
              <a:spcAft>
                <a:spcPts val="0"/>
              </a:spcAft>
              <a:buClr>
                <a:schemeClr val="dk1"/>
              </a:buClr>
              <a:buSzPts val="2400"/>
              <a:buNone/>
              <a:defRPr sz="2400"/>
            </a:lvl3pPr>
            <a:lvl4pPr indent="-228600" lvl="3" marL="1828800" algn="l">
              <a:lnSpc>
                <a:spcPct val="90000"/>
              </a:lnSpc>
              <a:spcBef>
                <a:spcPts val="1000"/>
              </a:spcBef>
              <a:spcAft>
                <a:spcPts val="0"/>
              </a:spcAft>
              <a:buClr>
                <a:schemeClr val="dk1"/>
              </a:buClr>
              <a:buSzPts val="2000"/>
              <a:buNone/>
              <a:defRPr sz="2000"/>
            </a:lvl4pPr>
            <a:lvl5pPr indent="-228600" lvl="4" marL="2286000" algn="l">
              <a:lnSpc>
                <a:spcPct val="90000"/>
              </a:lnSpc>
              <a:spcBef>
                <a:spcPts val="1000"/>
              </a:spcBef>
              <a:spcAft>
                <a:spcPts val="0"/>
              </a:spcAft>
              <a:buClr>
                <a:schemeClr val="dk1"/>
              </a:buClr>
              <a:buSzPts val="2000"/>
              <a:buNone/>
              <a:defRPr sz="2000"/>
            </a:lvl5pPr>
            <a:lvl6pPr indent="-228600" lvl="5" marL="2743200" algn="l">
              <a:lnSpc>
                <a:spcPct val="90000"/>
              </a:lnSpc>
              <a:spcBef>
                <a:spcPts val="1000"/>
              </a:spcBef>
              <a:spcAft>
                <a:spcPts val="0"/>
              </a:spcAft>
              <a:buClr>
                <a:schemeClr val="dk1"/>
              </a:buClr>
              <a:buSzPts val="2000"/>
              <a:buNone/>
              <a:defRPr sz="2000"/>
            </a:lvl6pPr>
            <a:lvl7pPr indent="-228600" lvl="6" marL="3200400" algn="l">
              <a:lnSpc>
                <a:spcPct val="90000"/>
              </a:lnSpc>
              <a:spcBef>
                <a:spcPts val="1000"/>
              </a:spcBef>
              <a:spcAft>
                <a:spcPts val="0"/>
              </a:spcAft>
              <a:buClr>
                <a:schemeClr val="dk1"/>
              </a:buClr>
              <a:buSzPts val="2000"/>
              <a:buNone/>
              <a:defRPr sz="2000"/>
            </a:lvl7pPr>
            <a:lvl8pPr indent="-228600" lvl="7" marL="3657600" algn="l">
              <a:lnSpc>
                <a:spcPct val="90000"/>
              </a:lnSpc>
              <a:spcBef>
                <a:spcPts val="1000"/>
              </a:spcBef>
              <a:spcAft>
                <a:spcPts val="0"/>
              </a:spcAft>
              <a:buClr>
                <a:schemeClr val="dk1"/>
              </a:buClr>
              <a:buSzPts val="2000"/>
              <a:buNone/>
              <a:defRPr sz="2000"/>
            </a:lvl8pPr>
            <a:lvl9pPr indent="-228600" lvl="8" marL="4114800" algn="l">
              <a:lnSpc>
                <a:spcPct val="90000"/>
              </a:lnSpc>
              <a:spcBef>
                <a:spcPts val="1000"/>
              </a:spcBef>
              <a:spcAft>
                <a:spcPts val="0"/>
              </a:spcAft>
              <a:buClr>
                <a:schemeClr val="dk1"/>
              </a:buClr>
              <a:buSzPts val="2000"/>
              <a:buNone/>
              <a:defRPr sz="2000"/>
            </a:lvl9pPr>
          </a:lstStyle>
          <a:p/>
        </p:txBody>
      </p:sp>
      <p:sp>
        <p:nvSpPr>
          <p:cNvPr id="62" name="Google Shape;62;p9"/>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679686" y="914506"/>
            <a:ext cx="7864986" cy="3200771"/>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4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0367051" y="1975079"/>
            <a:ext cx="12345204" cy="9748379"/>
          </a:xfrm>
          <a:prstGeom prst="rect">
            <a:avLst/>
          </a:prstGeom>
          <a:noFill/>
          <a:ln>
            <a:noFill/>
          </a:ln>
        </p:spPr>
        <p:txBody>
          <a:bodyPr anchorCtr="0" anchor="t" bIns="45700" lIns="91425" spcFirstLastPara="1" rIns="91425" wrap="square" tIns="45700"/>
          <a:lstStyle>
            <a:lvl1pPr lvl="0" marR="0" rtl="0" algn="l">
              <a:lnSpc>
                <a:spcPct val="90000"/>
              </a:lnSpc>
              <a:spcBef>
                <a:spcPts val="2000"/>
              </a:spcBef>
              <a:spcAft>
                <a:spcPts val="0"/>
              </a:spcAft>
              <a:buClr>
                <a:schemeClr val="dk1"/>
              </a:buClr>
              <a:buSzPts val="6400"/>
              <a:buFont typeface="Arial"/>
              <a:buNone/>
              <a:defRPr b="0" i="0" sz="64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5600"/>
              <a:buFont typeface="Arial"/>
              <a:buNone/>
              <a:defRPr b="0" i="0" sz="56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679686" y="4115276"/>
            <a:ext cx="7864986" cy="7624059"/>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2000"/>
              </a:spcBef>
              <a:spcAft>
                <a:spcPts val="0"/>
              </a:spcAft>
              <a:buClr>
                <a:schemeClr val="dk1"/>
              </a:buClr>
              <a:buSzPts val="3200"/>
              <a:buNone/>
              <a:defRPr sz="3200"/>
            </a:lvl1pPr>
            <a:lvl2pPr indent="-228600" lvl="1" marL="914400" algn="l">
              <a:lnSpc>
                <a:spcPct val="90000"/>
              </a:lnSpc>
              <a:spcBef>
                <a:spcPts val="1000"/>
              </a:spcBef>
              <a:spcAft>
                <a:spcPts val="0"/>
              </a:spcAft>
              <a:buClr>
                <a:schemeClr val="dk1"/>
              </a:buClr>
              <a:buSzPts val="2800"/>
              <a:buNone/>
              <a:defRPr sz="2800"/>
            </a:lvl2pPr>
            <a:lvl3pPr indent="-228600" lvl="2" marL="1371600" algn="l">
              <a:lnSpc>
                <a:spcPct val="90000"/>
              </a:lnSpc>
              <a:spcBef>
                <a:spcPts val="1000"/>
              </a:spcBef>
              <a:spcAft>
                <a:spcPts val="0"/>
              </a:spcAft>
              <a:buClr>
                <a:schemeClr val="dk1"/>
              </a:buClr>
              <a:buSzPts val="2400"/>
              <a:buNone/>
              <a:defRPr sz="2400"/>
            </a:lvl3pPr>
            <a:lvl4pPr indent="-228600" lvl="3" marL="1828800" algn="l">
              <a:lnSpc>
                <a:spcPct val="90000"/>
              </a:lnSpc>
              <a:spcBef>
                <a:spcPts val="1000"/>
              </a:spcBef>
              <a:spcAft>
                <a:spcPts val="0"/>
              </a:spcAft>
              <a:buClr>
                <a:schemeClr val="dk1"/>
              </a:buClr>
              <a:buSzPts val="2000"/>
              <a:buNone/>
              <a:defRPr sz="2000"/>
            </a:lvl4pPr>
            <a:lvl5pPr indent="-228600" lvl="4" marL="2286000" algn="l">
              <a:lnSpc>
                <a:spcPct val="90000"/>
              </a:lnSpc>
              <a:spcBef>
                <a:spcPts val="1000"/>
              </a:spcBef>
              <a:spcAft>
                <a:spcPts val="0"/>
              </a:spcAft>
              <a:buClr>
                <a:schemeClr val="dk1"/>
              </a:buClr>
              <a:buSzPts val="2000"/>
              <a:buNone/>
              <a:defRPr sz="2000"/>
            </a:lvl5pPr>
            <a:lvl6pPr indent="-228600" lvl="5" marL="2743200" algn="l">
              <a:lnSpc>
                <a:spcPct val="90000"/>
              </a:lnSpc>
              <a:spcBef>
                <a:spcPts val="1000"/>
              </a:spcBef>
              <a:spcAft>
                <a:spcPts val="0"/>
              </a:spcAft>
              <a:buClr>
                <a:schemeClr val="dk1"/>
              </a:buClr>
              <a:buSzPts val="2000"/>
              <a:buNone/>
              <a:defRPr sz="2000"/>
            </a:lvl6pPr>
            <a:lvl7pPr indent="-228600" lvl="6" marL="3200400" algn="l">
              <a:lnSpc>
                <a:spcPct val="90000"/>
              </a:lnSpc>
              <a:spcBef>
                <a:spcPts val="1000"/>
              </a:spcBef>
              <a:spcAft>
                <a:spcPts val="0"/>
              </a:spcAft>
              <a:buClr>
                <a:schemeClr val="dk1"/>
              </a:buClr>
              <a:buSzPts val="2000"/>
              <a:buNone/>
              <a:defRPr sz="2000"/>
            </a:lvl7pPr>
            <a:lvl8pPr indent="-228600" lvl="7" marL="3657600" algn="l">
              <a:lnSpc>
                <a:spcPct val="90000"/>
              </a:lnSpc>
              <a:spcBef>
                <a:spcPts val="1000"/>
              </a:spcBef>
              <a:spcAft>
                <a:spcPts val="0"/>
              </a:spcAft>
              <a:buClr>
                <a:schemeClr val="dk1"/>
              </a:buClr>
              <a:buSzPts val="2000"/>
              <a:buNone/>
              <a:defRPr sz="2000"/>
            </a:lvl8pPr>
            <a:lvl9pPr indent="-228600" lvl="8" marL="4114800" algn="l">
              <a:lnSpc>
                <a:spcPct val="90000"/>
              </a:lnSpc>
              <a:spcBef>
                <a:spcPts val="1000"/>
              </a:spcBef>
              <a:spcAft>
                <a:spcPts val="0"/>
              </a:spcAft>
              <a:buClr>
                <a:schemeClr val="dk1"/>
              </a:buClr>
              <a:buSzPts val="2000"/>
              <a:buNone/>
              <a:defRPr sz="2000"/>
            </a:lvl9pPr>
          </a:lstStyle>
          <a:p/>
        </p:txBody>
      </p:sp>
      <p:sp>
        <p:nvSpPr>
          <p:cNvPr id="69" name="Google Shape;69;p10"/>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676509" y="730336"/>
            <a:ext cx="21032570" cy="265143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676509" y="3651673"/>
            <a:ext cx="21032570" cy="8703684"/>
          </a:xfrm>
          <a:prstGeom prst="rect">
            <a:avLst/>
          </a:prstGeom>
          <a:noFill/>
          <a:ln>
            <a:noFill/>
          </a:ln>
        </p:spPr>
        <p:txBody>
          <a:bodyPr anchorCtr="0" anchor="t" bIns="45700" lIns="91425" spcFirstLastPara="1" rIns="91425" wrap="square" tIns="45700"/>
          <a:lstStyle>
            <a:lvl1pPr indent="-584200" lvl="0" marL="45720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1676509" y="12714173"/>
            <a:ext cx="5486757" cy="73033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24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8077726" y="12714173"/>
            <a:ext cx="8230136" cy="73033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24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7222322" y="12714173"/>
            <a:ext cx="5486757" cy="73033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400" u="none" cap="none" strike="noStrike">
                <a:solidFill>
                  <a:srgbClr val="888888"/>
                </a:solidFill>
                <a:latin typeface="Calibri"/>
                <a:ea typeface="Calibri"/>
                <a:cs typeface="Calibri"/>
                <a:sym typeface="Calibri"/>
              </a:defRPr>
            </a:lvl1pPr>
            <a:lvl2pPr indent="0" lvl="1" marL="0" marR="0" rtl="0" algn="r">
              <a:spcBef>
                <a:spcPts val="0"/>
              </a:spcBef>
              <a:buNone/>
              <a:defRPr b="0" i="0" sz="2400" u="none" cap="none" strike="noStrike">
                <a:solidFill>
                  <a:srgbClr val="888888"/>
                </a:solidFill>
                <a:latin typeface="Calibri"/>
                <a:ea typeface="Calibri"/>
                <a:cs typeface="Calibri"/>
                <a:sym typeface="Calibri"/>
              </a:defRPr>
            </a:lvl2pPr>
            <a:lvl3pPr indent="0" lvl="2" marL="0" marR="0" rtl="0" algn="r">
              <a:spcBef>
                <a:spcPts val="0"/>
              </a:spcBef>
              <a:buNone/>
              <a:defRPr b="0" i="0" sz="2400" u="none" cap="none" strike="noStrike">
                <a:solidFill>
                  <a:srgbClr val="888888"/>
                </a:solidFill>
                <a:latin typeface="Calibri"/>
                <a:ea typeface="Calibri"/>
                <a:cs typeface="Calibri"/>
                <a:sym typeface="Calibri"/>
              </a:defRPr>
            </a:lvl3pPr>
            <a:lvl4pPr indent="0" lvl="3" marL="0" marR="0" rtl="0" algn="r">
              <a:spcBef>
                <a:spcPts val="0"/>
              </a:spcBef>
              <a:buNone/>
              <a:defRPr b="0" i="0" sz="2400" u="none" cap="none" strike="noStrike">
                <a:solidFill>
                  <a:srgbClr val="888888"/>
                </a:solidFill>
                <a:latin typeface="Calibri"/>
                <a:ea typeface="Calibri"/>
                <a:cs typeface="Calibri"/>
                <a:sym typeface="Calibri"/>
              </a:defRPr>
            </a:lvl4pPr>
            <a:lvl5pPr indent="0" lvl="4" marL="0" marR="0" rtl="0" algn="r">
              <a:spcBef>
                <a:spcPts val="0"/>
              </a:spcBef>
              <a:buNone/>
              <a:defRPr b="0" i="0" sz="2400" u="none" cap="none" strike="noStrike">
                <a:solidFill>
                  <a:srgbClr val="888888"/>
                </a:solidFill>
                <a:latin typeface="Calibri"/>
                <a:ea typeface="Calibri"/>
                <a:cs typeface="Calibri"/>
                <a:sym typeface="Calibri"/>
              </a:defRPr>
            </a:lvl5pPr>
            <a:lvl6pPr indent="0" lvl="5" marL="0" marR="0" rtl="0" algn="r">
              <a:spcBef>
                <a:spcPts val="0"/>
              </a:spcBef>
              <a:buNone/>
              <a:defRPr b="0" i="0" sz="2400" u="none" cap="none" strike="noStrike">
                <a:solidFill>
                  <a:srgbClr val="888888"/>
                </a:solidFill>
                <a:latin typeface="Calibri"/>
                <a:ea typeface="Calibri"/>
                <a:cs typeface="Calibri"/>
                <a:sym typeface="Calibri"/>
              </a:defRPr>
            </a:lvl6pPr>
            <a:lvl7pPr indent="0" lvl="6" marL="0" marR="0" rtl="0" algn="r">
              <a:spcBef>
                <a:spcPts val="0"/>
              </a:spcBef>
              <a:buNone/>
              <a:defRPr b="0" i="0" sz="2400" u="none" cap="none" strike="noStrike">
                <a:solidFill>
                  <a:srgbClr val="888888"/>
                </a:solidFill>
                <a:latin typeface="Calibri"/>
                <a:ea typeface="Calibri"/>
                <a:cs typeface="Calibri"/>
                <a:sym typeface="Calibri"/>
              </a:defRPr>
            </a:lvl7pPr>
            <a:lvl8pPr indent="0" lvl="7" marL="0" marR="0" rtl="0" algn="r">
              <a:spcBef>
                <a:spcPts val="0"/>
              </a:spcBef>
              <a:buNone/>
              <a:defRPr b="0" i="0" sz="2400" u="none" cap="none" strike="noStrike">
                <a:solidFill>
                  <a:srgbClr val="888888"/>
                </a:solidFill>
                <a:latin typeface="Calibri"/>
                <a:ea typeface="Calibri"/>
                <a:cs typeface="Calibri"/>
                <a:sym typeface="Calibri"/>
              </a:defRPr>
            </a:lvl8pPr>
            <a:lvl9pPr indent="0" lvl="8" marL="0" marR="0" rtl="0" algn="r">
              <a:spcBef>
                <a:spcPts val="0"/>
              </a:spcBef>
              <a:buNone/>
              <a:defRPr b="0" i="0" sz="2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gif"/><Relationship Id="rId4" Type="http://schemas.openxmlformats.org/officeDocument/2006/relationships/image" Target="../media/image8.gif"/><Relationship Id="rId5" Type="http://schemas.openxmlformats.org/officeDocument/2006/relationships/image" Target="../media/image16.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www.3dtotal.com/index_tutorial.php?catDisplay=2&amp;subcat=20&amp;sort=date&amp;order=1&amp;detailsoff=0&amp;roPos=1" TargetMode="External"/><Relationship Id="rId4" Type="http://schemas.openxmlformats.org/officeDocument/2006/relationships/hyperlink" Target="https://www.youtube.com/user/MayaHowTos" TargetMode="External"/><Relationship Id="rId5" Type="http://schemas.openxmlformats.org/officeDocument/2006/relationships/hyperlink" Target="http://area.autodesk.com/mayalearningpath" TargetMode="External"/><Relationship Id="rId6" Type="http://schemas.openxmlformats.org/officeDocument/2006/relationships/hyperlink" Target="http://knowledge.autodesk.com/support/maya/getting-started/caas/CloudHelp/cloudhelp/ENU/123112/files/maya-learning-path-html.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p:nvPr/>
        </p:nvSpPr>
        <p:spPr>
          <a:xfrm>
            <a:off x="8880211" y="7511334"/>
            <a:ext cx="11738068" cy="5252800"/>
          </a:xfrm>
          <a:prstGeom prst="rect">
            <a:avLst/>
          </a:prstGeom>
          <a:noFill/>
          <a:ln>
            <a:noFill/>
          </a:ln>
        </p:spPr>
        <p:txBody>
          <a:bodyPr anchorCtr="0" anchor="t" bIns="0" lIns="0" spcFirstLastPara="1" rIns="40625" wrap="square" tIns="0">
            <a:noAutofit/>
          </a:bodyPr>
          <a:lstStyle/>
          <a:p>
            <a:pPr indent="0" lvl="0" marL="39687" marR="0" rtl="0" algn="l">
              <a:spcBef>
                <a:spcPts val="0"/>
              </a:spcBef>
              <a:spcAft>
                <a:spcPts val="0"/>
              </a:spcAft>
              <a:buNone/>
            </a:pPr>
            <a:r>
              <a:t/>
            </a:r>
            <a:endParaRPr b="0" i="0" sz="6000" u="none" cap="none" strike="noStrike">
              <a:solidFill>
                <a:schemeClr val="dk1"/>
              </a:solidFill>
              <a:latin typeface="Arial"/>
              <a:ea typeface="Arial"/>
              <a:cs typeface="Arial"/>
              <a:sym typeface="Arial"/>
            </a:endParaRPr>
          </a:p>
        </p:txBody>
      </p:sp>
      <p:pic>
        <p:nvPicPr>
          <p:cNvPr id="89" name="Google Shape;89;p13"/>
          <p:cNvPicPr preferRelativeResize="0"/>
          <p:nvPr/>
        </p:nvPicPr>
        <p:blipFill>
          <a:blip r:embed="rId3">
            <a:alphaModFix/>
          </a:blip>
          <a:stretch>
            <a:fillRect/>
          </a:stretch>
        </p:blipFill>
        <p:spPr>
          <a:xfrm>
            <a:off x="2" y="0"/>
            <a:ext cx="24385574" cy="13716859"/>
          </a:xfrm>
          <a:prstGeom prst="rect">
            <a:avLst/>
          </a:prstGeom>
          <a:noFill/>
          <a:ln>
            <a:noFill/>
          </a:ln>
        </p:spPr>
      </p:pic>
      <p:sp>
        <p:nvSpPr>
          <p:cNvPr id="90" name="Google Shape;90;p13"/>
          <p:cNvSpPr txBox="1"/>
          <p:nvPr/>
        </p:nvSpPr>
        <p:spPr>
          <a:xfrm>
            <a:off x="167448" y="666100"/>
            <a:ext cx="9080700" cy="1617600"/>
          </a:xfrm>
          <a:prstGeom prst="rect">
            <a:avLst/>
          </a:prstGeom>
          <a:noFill/>
          <a:ln>
            <a:noFill/>
          </a:ln>
        </p:spPr>
        <p:txBody>
          <a:bodyPr anchorCtr="0" anchor="ctr" bIns="121875" lIns="243775" spcFirstLastPara="1" rIns="243775" wrap="square" tIns="121875">
            <a:noAutofit/>
          </a:bodyPr>
          <a:lstStyle/>
          <a:p>
            <a:pPr indent="0" lvl="0" marL="0" marR="0" rtl="0" algn="l">
              <a:spcBef>
                <a:spcPts val="0"/>
              </a:spcBef>
              <a:spcAft>
                <a:spcPts val="0"/>
              </a:spcAft>
              <a:buClr>
                <a:schemeClr val="lt1"/>
              </a:buClr>
              <a:buSzPts val="8000"/>
              <a:buFont typeface="Arial Black"/>
              <a:buNone/>
            </a:pPr>
            <a:r>
              <a:rPr b="0" i="0" lang="en-CA" sz="8000" u="none" cap="none" strike="noStrike">
                <a:solidFill>
                  <a:schemeClr val="lt1"/>
                </a:solidFill>
                <a:latin typeface="Arial Black"/>
                <a:ea typeface="Arial Black"/>
                <a:cs typeface="Arial Black"/>
                <a:sym typeface="Arial Black"/>
              </a:rPr>
              <a:t>Art </a:t>
            </a:r>
            <a:r>
              <a:rPr lang="en-CA" sz="8000">
                <a:solidFill>
                  <a:schemeClr val="lt1"/>
                </a:solidFill>
                <a:latin typeface="Arial Black"/>
                <a:ea typeface="Arial Black"/>
                <a:cs typeface="Arial Black"/>
                <a:sym typeface="Arial Black"/>
              </a:rPr>
              <a:t>Intensive</a:t>
            </a:r>
            <a:endParaRPr b="0" i="0" sz="8000" u="none" cap="none" strike="noStrike">
              <a:solidFill>
                <a:schemeClr val="lt1"/>
              </a:solidFill>
              <a:latin typeface="Arial Black"/>
              <a:ea typeface="Arial Black"/>
              <a:cs typeface="Arial Black"/>
              <a:sym typeface="Arial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animEffect filter="fade" transition="in">
                                      <p:cBhvr>
                                        <p:cTn dur="1"/>
                                        <p:tgtEl>
                                          <p:spTgt spid="8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2"/>
          <p:cNvPicPr preferRelativeResize="0"/>
          <p:nvPr/>
        </p:nvPicPr>
        <p:blipFill rotWithShape="1">
          <a:blip r:embed="rId3">
            <a:alphaModFix/>
          </a:blip>
          <a:srcRect b="0" l="0" r="0" t="0"/>
          <a:stretch/>
        </p:blipFill>
        <p:spPr>
          <a:xfrm>
            <a:off x="0" y="5148"/>
            <a:ext cx="24385588" cy="13716893"/>
          </a:xfrm>
          <a:prstGeom prst="rect">
            <a:avLst/>
          </a:prstGeom>
          <a:noFill/>
          <a:ln>
            <a:noFill/>
          </a:ln>
        </p:spPr>
      </p:pic>
      <p:sp>
        <p:nvSpPr>
          <p:cNvPr id="154" name="Google Shape;154;p22"/>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55" name="Google Shape;155;p22"/>
          <p:cNvSpPr txBox="1"/>
          <p:nvPr/>
        </p:nvSpPr>
        <p:spPr>
          <a:xfrm>
            <a:off x="1888449" y="1746226"/>
            <a:ext cx="20673497"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Stop Motion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61" name="Google Shape;161;p23"/>
          <p:cNvSpPr txBox="1"/>
          <p:nvPr/>
        </p:nvSpPr>
        <p:spPr>
          <a:xfrm>
            <a:off x="1888449" y="1746226"/>
            <a:ext cx="2067349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Stop Motion</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3D.  REAL 3D</a:t>
            </a:r>
            <a:endParaRPr b="1" i="1" sz="4000" u="sng">
              <a:solidFill>
                <a:schemeClr val="dk1"/>
              </a:solidFill>
              <a:latin typeface="Calibri"/>
              <a:ea typeface="Calibri"/>
              <a:cs typeface="Calibri"/>
              <a:sym typeface="Calibri"/>
            </a:endParaRPr>
          </a:p>
        </p:txBody>
      </p:sp>
      <p:sp>
        <p:nvSpPr>
          <p:cNvPr id="162" name="Google Shape;162;p23"/>
          <p:cNvSpPr txBox="1"/>
          <p:nvPr/>
        </p:nvSpPr>
        <p:spPr>
          <a:xfrm>
            <a:off x="1895650" y="5562650"/>
            <a:ext cx="20673497"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So the most real that 3D can get, is stop motion (or Claymation if you prefer).</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It’s an incredible medium.  </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Some of my favorite films ever put to screen are stop motion.</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(See Nightmare Before Christmas, and Wallace and Grommet)</a:t>
            </a:r>
            <a:endParaRPr sz="4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68" name="Google Shape;168;p24"/>
          <p:cNvSpPr txBox="1"/>
          <p:nvPr/>
        </p:nvSpPr>
        <p:spPr>
          <a:xfrm>
            <a:off x="1888449" y="1746226"/>
            <a:ext cx="2067349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Stop Motion</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3D.  REAL 3D</a:t>
            </a:r>
            <a:endParaRPr b="1" i="1" sz="4000" u="sng">
              <a:solidFill>
                <a:schemeClr val="dk1"/>
              </a:solidFill>
              <a:latin typeface="Calibri"/>
              <a:ea typeface="Calibri"/>
              <a:cs typeface="Calibri"/>
              <a:sym typeface="Calibri"/>
            </a:endParaRPr>
          </a:p>
        </p:txBody>
      </p:sp>
      <p:sp>
        <p:nvSpPr>
          <p:cNvPr id="169" name="Google Shape;169;p24"/>
          <p:cNvSpPr txBox="1"/>
          <p:nvPr/>
        </p:nvSpPr>
        <p:spPr>
          <a:xfrm>
            <a:off x="1895650" y="5562650"/>
            <a:ext cx="20673497"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The pros here are that real objects are fairly easy to light, and hold a sense of believability.</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The cons are that you require a great deal of skill to animate this well.</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Real objects take up a lot of space, and there’s a huge amount of work involved in crafting the puppets and sets!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5"/>
          <p:cNvPicPr preferRelativeResize="0"/>
          <p:nvPr/>
        </p:nvPicPr>
        <p:blipFill rotWithShape="1">
          <a:blip r:embed="rId3">
            <a:alphaModFix/>
          </a:blip>
          <a:srcRect b="0" l="0" r="0" t="0"/>
          <a:stretch/>
        </p:blipFill>
        <p:spPr>
          <a:xfrm>
            <a:off x="0" y="0"/>
            <a:ext cx="24385588" cy="13727833"/>
          </a:xfrm>
          <a:prstGeom prst="rect">
            <a:avLst/>
          </a:prstGeom>
          <a:noFill/>
          <a:ln>
            <a:noFill/>
          </a:ln>
        </p:spPr>
      </p:pic>
      <p:sp>
        <p:nvSpPr>
          <p:cNvPr id="175" name="Google Shape;175;p25"/>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76" name="Google Shape;176;p25"/>
          <p:cNvSpPr txBox="1"/>
          <p:nvPr/>
        </p:nvSpPr>
        <p:spPr>
          <a:xfrm>
            <a:off x="1888449" y="1746226"/>
            <a:ext cx="7208001"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CG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6"/>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82" name="Google Shape;182;p26"/>
          <p:cNvSpPr txBox="1"/>
          <p:nvPr/>
        </p:nvSpPr>
        <p:spPr>
          <a:xfrm>
            <a:off x="1888449" y="1746226"/>
            <a:ext cx="2067349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CG</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It’s what we’re here for.</a:t>
            </a:r>
            <a:endParaRPr b="1" i="1" sz="4000" u="sng">
              <a:solidFill>
                <a:schemeClr val="dk1"/>
              </a:solidFill>
              <a:latin typeface="Calibri"/>
              <a:ea typeface="Calibri"/>
              <a:cs typeface="Calibri"/>
              <a:sym typeface="Calibri"/>
            </a:endParaRPr>
          </a:p>
        </p:txBody>
      </p:sp>
      <p:sp>
        <p:nvSpPr>
          <p:cNvPr id="183" name="Google Shape;183;p26"/>
          <p:cNvSpPr txBox="1"/>
          <p:nvPr/>
        </p:nvSpPr>
        <p:spPr>
          <a:xfrm>
            <a:off x="1895650" y="5562650"/>
            <a:ext cx="20673497"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CG 3D.  Created in a program, it’s as flexible as your imagination.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As wide ranging in styles as there are stars in the sky.</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You may be lulled to sleep by the dull brown greens of Call of Battlefield of Honor, but there is truly magic to be had in the realm of 3D art!</a:t>
            </a:r>
            <a:endParaRPr sz="40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7"/>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89" name="Google Shape;189;p27"/>
          <p:cNvSpPr txBox="1"/>
          <p:nvPr/>
        </p:nvSpPr>
        <p:spPr>
          <a:xfrm>
            <a:off x="1888449" y="1746226"/>
            <a:ext cx="2067349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CG</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It’s what we’re here for.</a:t>
            </a:r>
            <a:endParaRPr b="1" i="1" sz="4000" u="sng">
              <a:solidFill>
                <a:schemeClr val="dk1"/>
              </a:solidFill>
              <a:latin typeface="Calibri"/>
              <a:ea typeface="Calibri"/>
              <a:cs typeface="Calibri"/>
              <a:sym typeface="Calibri"/>
            </a:endParaRPr>
          </a:p>
        </p:txBody>
      </p:sp>
      <p:sp>
        <p:nvSpPr>
          <p:cNvPr id="190" name="Google Shape;190;p27"/>
          <p:cNvSpPr txBox="1"/>
          <p:nvPr/>
        </p:nvSpPr>
        <p:spPr>
          <a:xfrm>
            <a:off x="1895650" y="5562650"/>
            <a:ext cx="20673497"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The main issue with 3D is that all of the work is up front.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Creating a model, getting it textured…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Once you have it setup, you can reap the rewards and reuse your assets for as long as you want.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8"/>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96" name="Google Shape;196;p28"/>
          <p:cNvSpPr txBox="1"/>
          <p:nvPr/>
        </p:nvSpPr>
        <p:spPr>
          <a:xfrm>
            <a:off x="1888449" y="1746226"/>
            <a:ext cx="2067349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CG</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It’s what we’re here for.</a:t>
            </a:r>
            <a:endParaRPr b="1" i="1" sz="4000" u="sng">
              <a:solidFill>
                <a:schemeClr val="dk1"/>
              </a:solidFill>
              <a:latin typeface="Calibri"/>
              <a:ea typeface="Calibri"/>
              <a:cs typeface="Calibri"/>
              <a:sym typeface="Calibri"/>
            </a:endParaRPr>
          </a:p>
        </p:txBody>
      </p:sp>
      <p:sp>
        <p:nvSpPr>
          <p:cNvPr id="197" name="Google Shape;197;p28"/>
          <p:cNvSpPr txBox="1"/>
          <p:nvPr/>
        </p:nvSpPr>
        <p:spPr>
          <a:xfrm>
            <a:off x="1895650" y="5562650"/>
            <a:ext cx="20673497"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Some other cool things with CG are the freedoms.  </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Your camera can be literally anywhere.  </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You can create lighting that would be expensive, or even impossible to create in the real world.</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If you want to make films/commercials/games/apps or experiences, it’s a great skill to have!!!</a:t>
            </a:r>
            <a:endParaRPr sz="40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03" name="Google Shape;203;p29"/>
          <p:cNvSpPr txBox="1"/>
          <p:nvPr/>
        </p:nvSpPr>
        <p:spPr>
          <a:xfrm>
            <a:off x="1888449" y="1746226"/>
            <a:ext cx="2067349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REALTIME 3D</a:t>
            </a:r>
            <a:endParaRPr/>
          </a:p>
          <a:p>
            <a:pPr indent="0" lvl="0" marL="0" marR="0" rtl="0" algn="l">
              <a:spcBef>
                <a:spcPts val="0"/>
              </a:spcBef>
              <a:spcAft>
                <a:spcPts val="0"/>
              </a:spcAft>
              <a:buNone/>
            </a:pPr>
            <a:br>
              <a:rPr lang="en-CA" sz="800">
                <a:solidFill>
                  <a:schemeClr val="lt1"/>
                </a:solidFill>
                <a:latin typeface="Calibri"/>
                <a:ea typeface="Calibri"/>
                <a:cs typeface="Calibri"/>
                <a:sym typeface="Calibri"/>
              </a:rPr>
            </a:br>
            <a:r>
              <a:rPr lang="en-CA" sz="4000">
                <a:solidFill>
                  <a:schemeClr val="lt1"/>
                </a:solidFill>
                <a:latin typeface="Calibri"/>
                <a:ea typeface="Calibri"/>
                <a:cs typeface="Calibri"/>
                <a:sym typeface="Calibri"/>
              </a:rPr>
              <a:t>Games engines</a:t>
            </a:r>
            <a:endParaRPr b="1" i="1" sz="4000" u="sng">
              <a:solidFill>
                <a:schemeClr val="lt1"/>
              </a:solidFill>
              <a:latin typeface="Calibri"/>
              <a:ea typeface="Calibri"/>
              <a:cs typeface="Calibri"/>
              <a:sym typeface="Calibri"/>
            </a:endParaRPr>
          </a:p>
        </p:txBody>
      </p:sp>
      <p:pic>
        <p:nvPicPr>
          <p:cNvPr id="204" name="Google Shape;204;p29"/>
          <p:cNvPicPr preferRelativeResize="0"/>
          <p:nvPr/>
        </p:nvPicPr>
        <p:blipFill rotWithShape="1">
          <a:blip r:embed="rId3">
            <a:alphaModFix/>
          </a:blip>
          <a:srcRect b="0" l="0" r="0" t="0"/>
          <a:stretch/>
        </p:blipFill>
        <p:spPr>
          <a:xfrm>
            <a:off x="3286209" y="191479"/>
            <a:ext cx="17813168" cy="133346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10" name="Google Shape;210;p30"/>
          <p:cNvSpPr txBox="1"/>
          <p:nvPr/>
        </p:nvSpPr>
        <p:spPr>
          <a:xfrm>
            <a:off x="1888449" y="1746226"/>
            <a:ext cx="2067349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REALTIME 3D</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Games engines</a:t>
            </a:r>
            <a:endParaRPr b="1" i="1" sz="4000" u="sng">
              <a:solidFill>
                <a:schemeClr val="dk1"/>
              </a:solidFill>
              <a:latin typeface="Calibri"/>
              <a:ea typeface="Calibri"/>
              <a:cs typeface="Calibri"/>
              <a:sym typeface="Calibri"/>
            </a:endParaRPr>
          </a:p>
        </p:txBody>
      </p:sp>
      <p:sp>
        <p:nvSpPr>
          <p:cNvPr id="211" name="Google Shape;211;p30"/>
          <p:cNvSpPr txBox="1"/>
          <p:nvPr/>
        </p:nvSpPr>
        <p:spPr>
          <a:xfrm>
            <a:off x="1895650" y="5562650"/>
            <a:ext cx="20673497"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Everything in games is made of “POLYGONS”.  From the trees, to the ground, to the characters.</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Polygons in turn are constructed of triangles.  Two triangles side by side build a “Quad” or square.</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(Poly = Many, Gon = Corners)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1"/>
          <p:cNvSpPr/>
          <p:nvPr/>
        </p:nvSpPr>
        <p:spPr>
          <a:xfrm>
            <a:off x="0" y="0"/>
            <a:ext cx="24362145" cy="13699553"/>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www.capcom-central.com/concept/re4/LeonWireFrame.jpg" id="217" name="Google Shape;217;p31"/>
          <p:cNvPicPr preferRelativeResize="0"/>
          <p:nvPr/>
        </p:nvPicPr>
        <p:blipFill rotWithShape="1">
          <a:blip r:embed="rId3">
            <a:alphaModFix/>
          </a:blip>
          <a:srcRect b="0" l="0" r="0" t="0"/>
          <a:stretch/>
        </p:blipFill>
        <p:spPr>
          <a:xfrm>
            <a:off x="7656290" y="122642"/>
            <a:ext cx="16705856" cy="13576912"/>
          </a:xfrm>
          <a:prstGeom prst="rect">
            <a:avLst/>
          </a:prstGeom>
          <a:noFill/>
          <a:ln>
            <a:noFill/>
          </a:ln>
        </p:spPr>
      </p:pic>
      <p:sp>
        <p:nvSpPr>
          <p:cNvPr id="218" name="Google Shape;218;p31"/>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19" name="Google Shape;219;p31"/>
          <p:cNvSpPr txBox="1"/>
          <p:nvPr/>
        </p:nvSpPr>
        <p:spPr>
          <a:xfrm>
            <a:off x="1888449" y="1746226"/>
            <a:ext cx="5047761"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REALTIME 3D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nvSpPr>
        <p:spPr>
          <a:xfrm>
            <a:off x="1888449" y="1746226"/>
            <a:ext cx="20673497"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CA" sz="6000" u="none" cap="none" strike="noStrike">
                <a:solidFill>
                  <a:schemeClr val="dk1"/>
                </a:solidFill>
                <a:latin typeface="Calibri"/>
                <a:ea typeface="Calibri"/>
                <a:cs typeface="Calibri"/>
                <a:sym typeface="Calibri"/>
              </a:rPr>
              <a:t>So 3D.  What’s all that about?  This week we find out!  We’re going to talk about 3D, Maya and then we’re going to learn to model </a:t>
            </a:r>
            <a:r>
              <a:rPr lang="en-CA" sz="6000">
                <a:solidFill>
                  <a:schemeClr val="dk1"/>
                </a:solidFill>
                <a:latin typeface="Calibri"/>
                <a:ea typeface="Calibri"/>
                <a:cs typeface="Calibri"/>
                <a:sym typeface="Calibri"/>
              </a:rPr>
              <a:t>a fighter</a:t>
            </a:r>
            <a:r>
              <a:rPr b="0" i="0" lang="en-CA" sz="6000" u="none" cap="none" strike="noStrike">
                <a:solidFill>
                  <a:schemeClr val="dk1"/>
                </a:solidFill>
                <a:latin typeface="Calibri"/>
                <a:ea typeface="Calibri"/>
                <a:cs typeface="Calibri"/>
                <a:sym typeface="Calibri"/>
              </a:rPr>
              <a:t>.</a:t>
            </a:r>
            <a:endParaRPr sz="6000">
              <a:solidFill>
                <a:schemeClr val="dk1"/>
              </a:solidFill>
              <a:latin typeface="Calibri"/>
              <a:ea typeface="Calibri"/>
              <a:cs typeface="Calibri"/>
              <a:sym typeface="Calibri"/>
            </a:endParaRPr>
          </a:p>
        </p:txBody>
      </p:sp>
      <p:sp>
        <p:nvSpPr>
          <p:cNvPr id="96" name="Google Shape;96;p14"/>
          <p:cNvSpPr txBox="1"/>
          <p:nvPr/>
        </p:nvSpPr>
        <p:spPr>
          <a:xfrm>
            <a:off x="4055890" y="5559737"/>
            <a:ext cx="11174587" cy="76636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a:solidFill>
                  <a:schemeClr val="dk1"/>
                </a:solidFill>
                <a:latin typeface="Calibri"/>
                <a:ea typeface="Calibri"/>
                <a:cs typeface="Calibri"/>
                <a:sym typeface="Calibri"/>
              </a:rPr>
              <a:t>Key words for today:</a:t>
            </a:r>
            <a:endParaRPr sz="7200">
              <a:solidFill>
                <a:schemeClr val="dk1"/>
              </a:solidFill>
              <a:latin typeface="Calibri"/>
              <a:ea typeface="Calibri"/>
              <a:cs typeface="Calibri"/>
              <a:sym typeface="Calibri"/>
            </a:endParaRPr>
          </a:p>
          <a:p>
            <a:pPr indent="0" lvl="0" marL="0" marR="0" rtl="0" algn="l">
              <a:spcBef>
                <a:spcPts val="0"/>
              </a:spcBef>
              <a:spcAft>
                <a:spcPts val="0"/>
              </a:spcAft>
              <a:buNone/>
            </a:pPr>
            <a:r>
              <a:rPr b="1" lang="en-CA" sz="7200">
                <a:solidFill>
                  <a:schemeClr val="dk1"/>
                </a:solidFill>
                <a:latin typeface="Calibri"/>
                <a:ea typeface="Calibri"/>
                <a:cs typeface="Calibri"/>
                <a:sym typeface="Calibri"/>
              </a:rPr>
              <a:t>	#3D</a:t>
            </a:r>
            <a:endParaRPr/>
          </a:p>
          <a:p>
            <a:pPr indent="0" lvl="0" marL="0" marR="0" rtl="0" algn="l">
              <a:spcBef>
                <a:spcPts val="0"/>
              </a:spcBef>
              <a:spcAft>
                <a:spcPts val="0"/>
              </a:spcAft>
              <a:buNone/>
            </a:pPr>
            <a:r>
              <a:rPr b="1" lang="en-CA" sz="7200">
                <a:solidFill>
                  <a:schemeClr val="dk1"/>
                </a:solidFill>
                <a:latin typeface="Calibri"/>
                <a:ea typeface="Calibri"/>
                <a:cs typeface="Calibri"/>
                <a:sym typeface="Calibri"/>
              </a:rPr>
              <a:t>		#POLYGONS</a:t>
            </a:r>
            <a:endParaRPr b="1" sz="7200">
              <a:solidFill>
                <a:schemeClr val="dk1"/>
              </a:solidFill>
              <a:latin typeface="Calibri"/>
              <a:ea typeface="Calibri"/>
              <a:cs typeface="Calibri"/>
              <a:sym typeface="Calibri"/>
            </a:endParaRPr>
          </a:p>
          <a:p>
            <a:pPr indent="0" lvl="0" marL="0" marR="0" rtl="0" algn="l">
              <a:spcBef>
                <a:spcPts val="0"/>
              </a:spcBef>
              <a:spcAft>
                <a:spcPts val="0"/>
              </a:spcAft>
              <a:buNone/>
            </a:pPr>
            <a:r>
              <a:rPr b="1" lang="en-CA" sz="7200">
                <a:solidFill>
                  <a:schemeClr val="dk1"/>
                </a:solidFill>
                <a:latin typeface="Calibri"/>
                <a:ea typeface="Calibri"/>
                <a:cs typeface="Calibri"/>
                <a:sym typeface="Calibri"/>
              </a:rPr>
              <a:t>			</a:t>
            </a:r>
            <a:r>
              <a:rPr lang="en-CA" sz="7200">
                <a:solidFill>
                  <a:schemeClr val="dk1"/>
                </a:solidFill>
                <a:latin typeface="Calibri"/>
                <a:ea typeface="Calibri"/>
                <a:cs typeface="Calibri"/>
                <a:sym typeface="Calibri"/>
              </a:rPr>
              <a:t>#</a:t>
            </a:r>
            <a:r>
              <a:rPr b="1" lang="en-CA" sz="7200">
                <a:solidFill>
                  <a:schemeClr val="dk1"/>
                </a:solidFill>
                <a:latin typeface="Calibri"/>
                <a:ea typeface="Calibri"/>
                <a:cs typeface="Calibri"/>
                <a:sym typeface="Calibri"/>
              </a:rPr>
              <a:t>COMPONENTS</a:t>
            </a:r>
            <a:endParaRPr/>
          </a:p>
          <a:p>
            <a:pPr indent="0" lvl="0" marL="0" marR="0" rtl="0" algn="l">
              <a:spcBef>
                <a:spcPts val="0"/>
              </a:spcBef>
              <a:spcAft>
                <a:spcPts val="0"/>
              </a:spcAft>
              <a:buNone/>
            </a:pPr>
            <a:r>
              <a:rPr b="1" lang="en-CA" sz="7200">
                <a:solidFill>
                  <a:schemeClr val="dk1"/>
                </a:solidFill>
                <a:latin typeface="Calibri"/>
                <a:ea typeface="Calibri"/>
                <a:cs typeface="Calibri"/>
                <a:sym typeface="Calibri"/>
              </a:rPr>
              <a:t>		</a:t>
            </a:r>
            <a:r>
              <a:rPr lang="en-CA" sz="7200">
                <a:solidFill>
                  <a:schemeClr val="dk1"/>
                </a:solidFill>
                <a:latin typeface="Calibri"/>
                <a:ea typeface="Calibri"/>
                <a:cs typeface="Calibri"/>
                <a:sym typeface="Calibri"/>
              </a:rPr>
              <a:t> #</a:t>
            </a:r>
            <a:r>
              <a:rPr b="1" lang="en-CA" sz="7200">
                <a:solidFill>
                  <a:schemeClr val="dk1"/>
                </a:solidFill>
                <a:latin typeface="Calibri"/>
                <a:ea typeface="Calibri"/>
                <a:cs typeface="Calibri"/>
                <a:sym typeface="Calibri"/>
              </a:rPr>
              <a:t>MAYA</a:t>
            </a:r>
            <a:endParaRPr/>
          </a:p>
          <a:p>
            <a:pPr indent="0" lvl="0" marL="0" marR="0" rtl="0" algn="l">
              <a:spcBef>
                <a:spcPts val="0"/>
              </a:spcBef>
              <a:spcAft>
                <a:spcPts val="0"/>
              </a:spcAft>
              <a:buNone/>
            </a:pPr>
            <a:r>
              <a:rPr b="1" lang="en-CA" sz="7200">
                <a:solidFill>
                  <a:schemeClr val="dk1"/>
                </a:solidFill>
                <a:latin typeface="Calibri"/>
                <a:ea typeface="Calibri"/>
                <a:cs typeface="Calibri"/>
                <a:sym typeface="Calibri"/>
              </a:rPr>
              <a:t>			#HOTKEYS</a:t>
            </a:r>
            <a:endParaRPr b="1" sz="7200">
              <a:solidFill>
                <a:schemeClr val="dk1"/>
              </a:solidFill>
              <a:latin typeface="Calibri"/>
              <a:ea typeface="Calibri"/>
              <a:cs typeface="Calibri"/>
              <a:sym typeface="Calibri"/>
            </a:endParaRPr>
          </a:p>
          <a:p>
            <a:pPr indent="0" lvl="0" marL="0" marR="0" rtl="0" algn="l">
              <a:spcBef>
                <a:spcPts val="0"/>
              </a:spcBef>
              <a:spcAft>
                <a:spcPts val="0"/>
              </a:spcAft>
              <a:buNone/>
            </a:pPr>
            <a:r>
              <a:rPr b="1" lang="en-CA" sz="7200">
                <a:solidFill>
                  <a:schemeClr val="dk1"/>
                </a:solidFill>
                <a:latin typeface="Calibri"/>
                <a:ea typeface="Calibri"/>
                <a:cs typeface="Calibri"/>
                <a:sym typeface="Calibri"/>
              </a:rPr>
              <a:t>				#UI</a:t>
            </a:r>
            <a:endParaRPr b="1" sz="7200">
              <a:solidFill>
                <a:schemeClr val="dk1"/>
              </a:solidFill>
              <a:latin typeface="Calibri"/>
              <a:ea typeface="Calibri"/>
              <a:cs typeface="Calibri"/>
              <a:sym typeface="Calibri"/>
            </a:endParaRPr>
          </a:p>
        </p:txBody>
      </p:sp>
      <p:pic>
        <p:nvPicPr>
          <p:cNvPr id="97" name="Google Shape;97;p14"/>
          <p:cNvPicPr preferRelativeResize="0"/>
          <p:nvPr/>
        </p:nvPicPr>
        <p:blipFill rotWithShape="1">
          <a:blip r:embed="rId3">
            <a:alphaModFix/>
          </a:blip>
          <a:srcRect b="0" l="0" r="0" t="0"/>
          <a:stretch/>
        </p:blipFill>
        <p:spPr>
          <a:xfrm>
            <a:off x="12048778" y="7111631"/>
            <a:ext cx="12017029" cy="6371899"/>
          </a:xfrm>
          <a:prstGeom prst="rect">
            <a:avLst/>
          </a:prstGeom>
          <a:noFill/>
          <a:ln>
            <a:noFill/>
          </a:ln>
        </p:spPr>
      </p:pic>
      <p:pic>
        <p:nvPicPr>
          <p:cNvPr id="98" name="Google Shape;98;p14"/>
          <p:cNvPicPr preferRelativeResize="0"/>
          <p:nvPr/>
        </p:nvPicPr>
        <p:blipFill rotWithShape="1">
          <a:blip r:embed="rId4">
            <a:alphaModFix/>
          </a:blip>
          <a:srcRect b="0" l="0" r="0" t="0"/>
          <a:stretch/>
        </p:blipFill>
        <p:spPr>
          <a:xfrm rot="310967">
            <a:off x="154985" y="6013467"/>
            <a:ext cx="5485714" cy="63492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2"/>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25" name="Google Shape;225;p32"/>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REALTIME 3D</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Games engines</a:t>
            </a:r>
            <a:endParaRPr b="1" i="1" sz="4000" u="sng">
              <a:solidFill>
                <a:schemeClr val="dk1"/>
              </a:solidFill>
              <a:latin typeface="Calibri"/>
              <a:ea typeface="Calibri"/>
              <a:cs typeface="Calibri"/>
              <a:sym typeface="Calibri"/>
            </a:endParaRPr>
          </a:p>
        </p:txBody>
      </p:sp>
      <p:sp>
        <p:nvSpPr>
          <p:cNvPr id="226" name="Google Shape;226;p32"/>
          <p:cNvSpPr txBox="1"/>
          <p:nvPr/>
        </p:nvSpPr>
        <p:spPr>
          <a:xfrm>
            <a:off x="1895650" y="5562650"/>
            <a:ext cx="20673497" cy="50167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When building polygons, one steadfast rule is that no polygon should be more than 4 sided (QUADS).  </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A three sided shape is fine (Henceforth to be called a TRI).  A four sided shape is best (Hip to be square.  Aka the humble QUAD).  However, you build a 5 sided poly…  And things get weird.</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Dogs and cats, living together, mass hysteria.  Games engines run on QUADS.  You throw an extra angle into that equation and it tends to lose its mind.</a:t>
            </a:r>
            <a:endParaRPr sz="4000">
              <a:solidFill>
                <a:schemeClr val="dk1"/>
              </a:solidFill>
              <a:latin typeface="Calibri"/>
              <a:ea typeface="Calibri"/>
              <a:cs typeface="Calibri"/>
              <a:sym typeface="Calibri"/>
            </a:endParaRPr>
          </a:p>
        </p:txBody>
      </p:sp>
      <p:pic>
        <p:nvPicPr>
          <p:cNvPr id="227" name="Google Shape;227;p32"/>
          <p:cNvPicPr preferRelativeResize="0"/>
          <p:nvPr/>
        </p:nvPicPr>
        <p:blipFill rotWithShape="1">
          <a:blip r:embed="rId3">
            <a:alphaModFix/>
          </a:blip>
          <a:srcRect b="0" l="0" r="0" t="0"/>
          <a:stretch/>
        </p:blipFill>
        <p:spPr>
          <a:xfrm>
            <a:off x="13628895" y="306066"/>
            <a:ext cx="10445218" cy="48809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3"/>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33" name="Google Shape;233;p33"/>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REALTIME 3D</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Games engines</a:t>
            </a:r>
            <a:endParaRPr b="1" i="1" sz="4000" u="sng">
              <a:solidFill>
                <a:schemeClr val="dk1"/>
              </a:solidFill>
              <a:latin typeface="Calibri"/>
              <a:ea typeface="Calibri"/>
              <a:cs typeface="Calibri"/>
              <a:sym typeface="Calibri"/>
            </a:endParaRPr>
          </a:p>
        </p:txBody>
      </p:sp>
      <p:sp>
        <p:nvSpPr>
          <p:cNvPr id="234" name="Google Shape;234;p33"/>
          <p:cNvSpPr txBox="1"/>
          <p:nvPr/>
        </p:nvSpPr>
        <p:spPr>
          <a:xfrm>
            <a:off x="1895650" y="5562650"/>
            <a:ext cx="20673497"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Do you see how smooth that is there?  1 triangle, plus another triangle…  </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All of the sudden we’ve got a quad goin’.  It’s beautiful!</a:t>
            </a:r>
            <a:endParaRPr sz="4000">
              <a:solidFill>
                <a:schemeClr val="dk1"/>
              </a:solidFill>
              <a:latin typeface="Calibri"/>
              <a:ea typeface="Calibri"/>
              <a:cs typeface="Calibri"/>
              <a:sym typeface="Calibri"/>
            </a:endParaRPr>
          </a:p>
        </p:txBody>
      </p:sp>
      <p:pic>
        <p:nvPicPr>
          <p:cNvPr id="235" name="Google Shape;235;p33"/>
          <p:cNvPicPr preferRelativeResize="0"/>
          <p:nvPr/>
        </p:nvPicPr>
        <p:blipFill rotWithShape="1">
          <a:blip r:embed="rId3">
            <a:alphaModFix/>
          </a:blip>
          <a:srcRect b="0" l="0" r="0" t="0"/>
          <a:stretch/>
        </p:blipFill>
        <p:spPr>
          <a:xfrm>
            <a:off x="7606920" y="7218834"/>
            <a:ext cx="10526615" cy="59474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41" name="Google Shape;241;p34"/>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REALTIME 3D</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Games engines</a:t>
            </a:r>
            <a:endParaRPr b="1" i="1" sz="4000" u="sng">
              <a:solidFill>
                <a:schemeClr val="dk1"/>
              </a:solidFill>
              <a:latin typeface="Calibri"/>
              <a:ea typeface="Calibri"/>
              <a:cs typeface="Calibri"/>
              <a:sym typeface="Calibri"/>
            </a:endParaRPr>
          </a:p>
        </p:txBody>
      </p:sp>
      <p:sp>
        <p:nvSpPr>
          <p:cNvPr id="242" name="Google Shape;242;p34"/>
          <p:cNvSpPr txBox="1"/>
          <p:nvPr/>
        </p:nvSpPr>
        <p:spPr>
          <a:xfrm>
            <a:off x="1895650" y="5562650"/>
            <a:ext cx="20673497"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NGONs.  They’re bad.  Really bad.  Like get out of town bad.  Don’t make them.  Seriously.  ☺</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This five sided shape could be saved by cutting across the shape.  Creating a Tri, and a Quad.</a:t>
            </a:r>
            <a:endParaRPr sz="4000">
              <a:solidFill>
                <a:schemeClr val="dk1"/>
              </a:solidFill>
              <a:latin typeface="Calibri"/>
              <a:ea typeface="Calibri"/>
              <a:cs typeface="Calibri"/>
              <a:sym typeface="Calibri"/>
            </a:endParaRPr>
          </a:p>
        </p:txBody>
      </p:sp>
      <p:pic>
        <p:nvPicPr>
          <p:cNvPr id="243" name="Google Shape;243;p34"/>
          <p:cNvPicPr preferRelativeResize="0"/>
          <p:nvPr/>
        </p:nvPicPr>
        <p:blipFill rotWithShape="1">
          <a:blip r:embed="rId3">
            <a:alphaModFix/>
          </a:blip>
          <a:srcRect b="0" l="0" r="0" t="0"/>
          <a:stretch/>
        </p:blipFill>
        <p:spPr>
          <a:xfrm>
            <a:off x="9600506" y="7206165"/>
            <a:ext cx="6552728" cy="59891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5"/>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49" name="Google Shape;249;p35"/>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REALTIME 3D</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Games engines</a:t>
            </a:r>
            <a:endParaRPr b="1" i="1" sz="4000" u="sng">
              <a:solidFill>
                <a:schemeClr val="dk1"/>
              </a:solidFill>
              <a:latin typeface="Calibri"/>
              <a:ea typeface="Calibri"/>
              <a:cs typeface="Calibri"/>
              <a:sym typeface="Calibri"/>
            </a:endParaRPr>
          </a:p>
        </p:txBody>
      </p:sp>
      <p:sp>
        <p:nvSpPr>
          <p:cNvPr id="250" name="Google Shape;250;p35"/>
          <p:cNvSpPr txBox="1"/>
          <p:nvPr/>
        </p:nvSpPr>
        <p:spPr>
          <a:xfrm>
            <a:off x="1895650" y="5562650"/>
            <a:ext cx="20673497"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Only thing worse than a 5 sided NGON…  An 8 sided NGON (Or any number of sides).</a:t>
            </a:r>
            <a:endParaRPr sz="4000">
              <a:solidFill>
                <a:schemeClr val="dk1"/>
              </a:solidFill>
              <a:latin typeface="Calibri"/>
              <a:ea typeface="Calibri"/>
              <a:cs typeface="Calibri"/>
              <a:sym typeface="Calibri"/>
            </a:endParaRPr>
          </a:p>
        </p:txBody>
      </p:sp>
      <p:pic>
        <p:nvPicPr>
          <p:cNvPr id="251" name="Google Shape;251;p35"/>
          <p:cNvPicPr preferRelativeResize="0"/>
          <p:nvPr/>
        </p:nvPicPr>
        <p:blipFill rotWithShape="1">
          <a:blip r:embed="rId3">
            <a:alphaModFix/>
          </a:blip>
          <a:srcRect b="0" l="0" r="0" t="0"/>
          <a:stretch/>
        </p:blipFill>
        <p:spPr>
          <a:xfrm>
            <a:off x="9384482" y="7236859"/>
            <a:ext cx="6984306" cy="595863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57" name="Google Shape;257;p36"/>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REALTIME 3D</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Games engines</a:t>
            </a:r>
            <a:endParaRPr b="1" i="1" sz="4000" u="sng">
              <a:solidFill>
                <a:schemeClr val="dk1"/>
              </a:solidFill>
              <a:latin typeface="Calibri"/>
              <a:ea typeface="Calibri"/>
              <a:cs typeface="Calibri"/>
              <a:sym typeface="Calibri"/>
            </a:endParaRPr>
          </a:p>
        </p:txBody>
      </p:sp>
      <p:sp>
        <p:nvSpPr>
          <p:cNvPr id="258" name="Google Shape;258;p36"/>
          <p:cNvSpPr txBox="1"/>
          <p:nvPr/>
        </p:nvSpPr>
        <p:spPr>
          <a:xfrm>
            <a:off x="1895650" y="5562650"/>
            <a:ext cx="20673497"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NGONs are actually worst when you can’t see them…  Like this little beauty!</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We can just delete the extra vertices, and the edges will take care of themselves.</a:t>
            </a:r>
            <a:endParaRPr sz="4000">
              <a:solidFill>
                <a:schemeClr val="dk1"/>
              </a:solidFill>
              <a:latin typeface="Calibri"/>
              <a:ea typeface="Calibri"/>
              <a:cs typeface="Calibri"/>
              <a:sym typeface="Calibri"/>
            </a:endParaRPr>
          </a:p>
        </p:txBody>
      </p:sp>
      <p:pic>
        <p:nvPicPr>
          <p:cNvPr id="259" name="Google Shape;259;p36"/>
          <p:cNvPicPr preferRelativeResize="0"/>
          <p:nvPr/>
        </p:nvPicPr>
        <p:blipFill rotWithShape="1">
          <a:blip r:embed="rId3">
            <a:alphaModFix/>
          </a:blip>
          <a:srcRect b="0" l="0" r="0" t="0"/>
          <a:stretch/>
        </p:blipFill>
        <p:spPr>
          <a:xfrm>
            <a:off x="9517896" y="7200120"/>
            <a:ext cx="6707346" cy="59233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descr="http://stimuli.ca/random/portfolio/Fullsize/CityShot01wireframe.jpg" id="264" name="Google Shape;264;p37"/>
          <p:cNvPicPr preferRelativeResize="0"/>
          <p:nvPr/>
        </p:nvPicPr>
        <p:blipFill rotWithShape="1">
          <a:blip r:embed="rId3">
            <a:alphaModFix/>
          </a:blip>
          <a:srcRect b="0" l="0" r="0" t="0"/>
          <a:stretch/>
        </p:blipFill>
        <p:spPr>
          <a:xfrm>
            <a:off x="0" y="0"/>
            <a:ext cx="24385588" cy="13716531"/>
          </a:xfrm>
          <a:prstGeom prst="rect">
            <a:avLst/>
          </a:prstGeom>
          <a:noFill/>
          <a:ln>
            <a:noFill/>
          </a:ln>
        </p:spPr>
      </p:pic>
      <p:sp>
        <p:nvSpPr>
          <p:cNvPr id="265" name="Google Shape;265;p37"/>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66" name="Google Shape;266;p37"/>
          <p:cNvSpPr txBox="1"/>
          <p:nvPr/>
        </p:nvSpPr>
        <p:spPr>
          <a:xfrm>
            <a:off x="1888449" y="1746226"/>
            <a:ext cx="7208001"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REALTIME 3D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8"/>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72" name="Google Shape;272;p38"/>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COMPONENTS</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Falling to pieces</a:t>
            </a:r>
            <a:endParaRPr b="1" i="1" sz="4000" u="sng">
              <a:solidFill>
                <a:schemeClr val="dk1"/>
              </a:solidFill>
              <a:latin typeface="Calibri"/>
              <a:ea typeface="Calibri"/>
              <a:cs typeface="Calibri"/>
              <a:sym typeface="Calibri"/>
            </a:endParaRPr>
          </a:p>
        </p:txBody>
      </p:sp>
      <p:sp>
        <p:nvSpPr>
          <p:cNvPr id="273" name="Google Shape;273;p38"/>
          <p:cNvSpPr txBox="1"/>
          <p:nvPr/>
        </p:nvSpPr>
        <p:spPr>
          <a:xfrm>
            <a:off x="1895650" y="5562650"/>
            <a:ext cx="20673497"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To build things in 3D, you first need to understand your building blocks.  Your COMPONENTS if you will.</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FACES: Faces are the flat surfaces of polygons.  They’re what you see when you play a game.</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VERTICES: Vertices are the dots or points in space that are used to draw the faces of a model.</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EDGES: Edges are the lines that connect the points or vertices together to surround a face.</a:t>
            </a:r>
            <a:endParaRPr sz="40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9"/>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79" name="Google Shape;279;p39"/>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COMPONENTS</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Falling to pieces</a:t>
            </a:r>
            <a:endParaRPr b="1" i="1" sz="4000" u="sng">
              <a:solidFill>
                <a:schemeClr val="dk1"/>
              </a:solidFill>
              <a:latin typeface="Calibri"/>
              <a:ea typeface="Calibri"/>
              <a:cs typeface="Calibri"/>
              <a:sym typeface="Calibri"/>
            </a:endParaRPr>
          </a:p>
        </p:txBody>
      </p:sp>
      <p:pic>
        <p:nvPicPr>
          <p:cNvPr id="280" name="Google Shape;280;p39"/>
          <p:cNvPicPr preferRelativeResize="0"/>
          <p:nvPr/>
        </p:nvPicPr>
        <p:blipFill rotWithShape="1">
          <a:blip r:embed="rId3">
            <a:alphaModFix/>
          </a:blip>
          <a:srcRect b="0" l="0" r="0" t="0"/>
          <a:stretch/>
        </p:blipFill>
        <p:spPr>
          <a:xfrm>
            <a:off x="1258973" y="6498754"/>
            <a:ext cx="6325309" cy="4525963"/>
          </a:xfrm>
          <a:prstGeom prst="rect">
            <a:avLst/>
          </a:prstGeom>
          <a:noFill/>
          <a:ln>
            <a:noFill/>
          </a:ln>
        </p:spPr>
      </p:pic>
      <p:pic>
        <p:nvPicPr>
          <p:cNvPr id="281" name="Google Shape;281;p39"/>
          <p:cNvPicPr preferRelativeResize="0"/>
          <p:nvPr/>
        </p:nvPicPr>
        <p:blipFill rotWithShape="1">
          <a:blip r:embed="rId4">
            <a:alphaModFix/>
          </a:blip>
          <a:srcRect b="0" l="0" r="0" t="0"/>
          <a:stretch/>
        </p:blipFill>
        <p:spPr>
          <a:xfrm>
            <a:off x="8975224" y="6498753"/>
            <a:ext cx="6325309" cy="4525963"/>
          </a:xfrm>
          <a:prstGeom prst="rect">
            <a:avLst/>
          </a:prstGeom>
          <a:noFill/>
          <a:ln>
            <a:noFill/>
          </a:ln>
        </p:spPr>
      </p:pic>
      <p:pic>
        <p:nvPicPr>
          <p:cNvPr id="282" name="Google Shape;282;p39"/>
          <p:cNvPicPr preferRelativeResize="0"/>
          <p:nvPr/>
        </p:nvPicPr>
        <p:blipFill rotWithShape="1">
          <a:blip r:embed="rId5">
            <a:alphaModFix/>
          </a:blip>
          <a:srcRect b="0" l="0" r="0" t="0"/>
          <a:stretch/>
        </p:blipFill>
        <p:spPr>
          <a:xfrm>
            <a:off x="16812702" y="6498752"/>
            <a:ext cx="6325309" cy="45259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0"/>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88" name="Google Shape;288;p40"/>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COMPONENTS</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Falling to pieces</a:t>
            </a:r>
            <a:endParaRPr b="1" i="1" sz="4000" u="sng">
              <a:solidFill>
                <a:schemeClr val="dk1"/>
              </a:solidFill>
              <a:latin typeface="Calibri"/>
              <a:ea typeface="Calibri"/>
              <a:cs typeface="Calibri"/>
              <a:sym typeface="Calibri"/>
            </a:endParaRPr>
          </a:p>
        </p:txBody>
      </p:sp>
      <p:sp>
        <p:nvSpPr>
          <p:cNvPr id="289" name="Google Shape;289;p40"/>
          <p:cNvSpPr txBox="1"/>
          <p:nvPr/>
        </p:nvSpPr>
        <p:spPr>
          <a:xfrm>
            <a:off x="1895650" y="5562650"/>
            <a:ext cx="20673497" cy="50167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CA" sz="4000">
                <a:solidFill>
                  <a:schemeClr val="dk1"/>
                </a:solidFill>
                <a:latin typeface="Calibri"/>
                <a:ea typeface="Calibri"/>
                <a:cs typeface="Calibri"/>
                <a:sym typeface="Calibri"/>
              </a:rPr>
              <a:t>NORMALS</a:t>
            </a:r>
            <a:r>
              <a:rPr lang="en-CA" sz="4000">
                <a:solidFill>
                  <a:schemeClr val="dk1"/>
                </a:solidFill>
                <a:latin typeface="Calibri"/>
                <a:ea typeface="Calibri"/>
                <a:cs typeface="Calibri"/>
                <a:sym typeface="Calibri"/>
              </a:rPr>
              <a:t>.  Every face has a Normal.  Vertices also have Normals.</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b="1" i="1" lang="en-CA" sz="4000">
                <a:solidFill>
                  <a:schemeClr val="dk1"/>
                </a:solidFill>
                <a:latin typeface="Calibri"/>
                <a:ea typeface="Calibri"/>
                <a:cs typeface="Calibri"/>
                <a:sym typeface="Calibri"/>
              </a:rPr>
              <a:t>NORMALS</a:t>
            </a:r>
            <a:r>
              <a:rPr lang="en-CA" sz="4000">
                <a:solidFill>
                  <a:schemeClr val="dk1"/>
                </a:solidFill>
                <a:latin typeface="Calibri"/>
                <a:ea typeface="Calibri"/>
                <a:cs typeface="Calibri"/>
                <a:sym typeface="Calibri"/>
              </a:rPr>
              <a:t> are the direction that a component is facing.</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If you are looking straight on at a surface, than more than likely that faces’ surface normal is looking right back at you.</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We’ll get more into </a:t>
            </a:r>
            <a:r>
              <a:rPr b="1" i="1" lang="en-CA" sz="4000">
                <a:solidFill>
                  <a:schemeClr val="dk1"/>
                </a:solidFill>
                <a:latin typeface="Calibri"/>
                <a:ea typeface="Calibri"/>
                <a:cs typeface="Calibri"/>
                <a:sym typeface="Calibri"/>
              </a:rPr>
              <a:t>NORMALS</a:t>
            </a:r>
            <a:r>
              <a:rPr lang="en-CA" sz="4000">
                <a:solidFill>
                  <a:schemeClr val="dk1"/>
                </a:solidFill>
                <a:latin typeface="Calibri"/>
                <a:ea typeface="Calibri"/>
                <a:cs typeface="Calibri"/>
                <a:sym typeface="Calibri"/>
              </a:rPr>
              <a:t> and advanced concepts later on.</a:t>
            </a:r>
            <a:endParaRPr sz="40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41"/>
          <p:cNvPicPr preferRelativeResize="0"/>
          <p:nvPr/>
        </p:nvPicPr>
        <p:blipFill rotWithShape="1">
          <a:blip r:embed="rId3">
            <a:alphaModFix/>
          </a:blip>
          <a:srcRect b="0" l="0" r="0" t="0"/>
          <a:stretch/>
        </p:blipFill>
        <p:spPr>
          <a:xfrm>
            <a:off x="794" y="-17240"/>
            <a:ext cx="24385412" cy="13734828"/>
          </a:xfrm>
          <a:prstGeom prst="rect">
            <a:avLst/>
          </a:prstGeom>
          <a:noFill/>
          <a:ln>
            <a:noFill/>
          </a:ln>
        </p:spPr>
      </p:pic>
      <p:sp>
        <p:nvSpPr>
          <p:cNvPr id="295" name="Google Shape;295;p41"/>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296" name="Google Shape;296;p41"/>
          <p:cNvSpPr txBox="1"/>
          <p:nvPr/>
        </p:nvSpPr>
        <p:spPr>
          <a:xfrm>
            <a:off x="1888449" y="1746226"/>
            <a:ext cx="7208001"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MAYA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15"/>
          <p:cNvPicPr preferRelativeResize="0"/>
          <p:nvPr/>
        </p:nvPicPr>
        <p:blipFill rotWithShape="1">
          <a:blip r:embed="rId3">
            <a:alphaModFix/>
          </a:blip>
          <a:srcRect b="0" l="0" r="0" t="0"/>
          <a:stretch/>
        </p:blipFill>
        <p:spPr>
          <a:xfrm>
            <a:off x="794" y="793"/>
            <a:ext cx="24384794" cy="13716447"/>
          </a:xfrm>
          <a:prstGeom prst="rect">
            <a:avLst/>
          </a:prstGeom>
          <a:noFill/>
          <a:ln>
            <a:noFill/>
          </a:ln>
        </p:spPr>
      </p:pic>
      <p:sp>
        <p:nvSpPr>
          <p:cNvPr id="104" name="Google Shape;104;p15"/>
          <p:cNvSpPr/>
          <p:nvPr/>
        </p:nvSpPr>
        <p:spPr>
          <a:xfrm>
            <a:off x="-23673" y="1848664"/>
            <a:ext cx="7728298"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05" name="Google Shape;105;p15"/>
          <p:cNvSpPr txBox="1"/>
          <p:nvPr/>
        </p:nvSpPr>
        <p:spPr>
          <a:xfrm>
            <a:off x="1888450" y="1746226"/>
            <a:ext cx="5816176"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3D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2"/>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302" name="Google Shape;302;p42"/>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MAYA</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Some kind of monster</a:t>
            </a:r>
            <a:endParaRPr b="1" i="1" sz="4000" u="sng">
              <a:solidFill>
                <a:schemeClr val="dk1"/>
              </a:solidFill>
              <a:latin typeface="Calibri"/>
              <a:ea typeface="Calibri"/>
              <a:cs typeface="Calibri"/>
              <a:sym typeface="Calibri"/>
            </a:endParaRPr>
          </a:p>
        </p:txBody>
      </p:sp>
      <p:sp>
        <p:nvSpPr>
          <p:cNvPr id="303" name="Google Shape;303;p42"/>
          <p:cNvSpPr txBox="1"/>
          <p:nvPr/>
        </p:nvSpPr>
        <p:spPr>
          <a:xfrm>
            <a:off x="1895650" y="5562650"/>
            <a:ext cx="20673497"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CA" sz="4000">
                <a:solidFill>
                  <a:schemeClr val="dk1"/>
                </a:solidFill>
                <a:latin typeface="Calibri"/>
                <a:ea typeface="Calibri"/>
                <a:cs typeface="Calibri"/>
                <a:sym typeface="Calibri"/>
              </a:rPr>
              <a:t>MAYA</a:t>
            </a:r>
            <a:r>
              <a:rPr lang="en-CA" sz="4000">
                <a:solidFill>
                  <a:schemeClr val="dk1"/>
                </a:solidFill>
                <a:latin typeface="Calibri"/>
                <a:ea typeface="Calibri"/>
                <a:cs typeface="Calibri"/>
                <a:sym typeface="Calibri"/>
              </a:rPr>
              <a:t> is a giant sprawling beast.  It is full of intrigue and mystery.</a:t>
            </a:r>
            <a:endParaRPr/>
          </a:p>
          <a:p>
            <a:pPr indent="0" lvl="0" marL="0" marR="0" rtl="0" algn="l">
              <a:spcBef>
                <a:spcPts val="0"/>
              </a:spcBef>
              <a:spcAft>
                <a:spcPts val="0"/>
              </a:spcAft>
              <a:buNone/>
            </a:pPr>
            <a:br>
              <a:rPr lang="en-CA" sz="40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It is powerful enough to be used in the biggest productions, from film to games.</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You can do everything in here…</a:t>
            </a:r>
            <a:endParaRPr sz="40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3"/>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309" name="Google Shape;309;p43"/>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MAYA</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Some kind of monster</a:t>
            </a:r>
            <a:endParaRPr b="1" i="1" sz="4000" u="sng">
              <a:solidFill>
                <a:schemeClr val="dk1"/>
              </a:solidFill>
              <a:latin typeface="Calibri"/>
              <a:ea typeface="Calibri"/>
              <a:cs typeface="Calibri"/>
              <a:sym typeface="Calibri"/>
            </a:endParaRPr>
          </a:p>
        </p:txBody>
      </p:sp>
      <p:sp>
        <p:nvSpPr>
          <p:cNvPr id="310" name="Google Shape;310;p43"/>
          <p:cNvSpPr txBox="1"/>
          <p:nvPr/>
        </p:nvSpPr>
        <p:spPr>
          <a:xfrm>
            <a:off x="1895650" y="5562650"/>
            <a:ext cx="20673497"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You can make a basic blueprint of a level in it.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Create detailed environments and character models…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You can simulate physics, create particle systems.  You can even code scripts inside of Maya.</a:t>
            </a:r>
            <a:endParaRPr sz="40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4"/>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316" name="Google Shape;316;p44"/>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MAYA</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Some kind of monster</a:t>
            </a:r>
            <a:endParaRPr b="1" i="1" sz="4000" u="sng">
              <a:solidFill>
                <a:schemeClr val="dk1"/>
              </a:solidFill>
              <a:latin typeface="Calibri"/>
              <a:ea typeface="Calibri"/>
              <a:cs typeface="Calibri"/>
              <a:sym typeface="Calibri"/>
            </a:endParaRPr>
          </a:p>
        </p:txBody>
      </p:sp>
      <p:sp>
        <p:nvSpPr>
          <p:cNvPr id="317" name="Google Shape;317;p44"/>
          <p:cNvSpPr txBox="1"/>
          <p:nvPr/>
        </p:nvSpPr>
        <p:spPr>
          <a:xfrm>
            <a:off x="1895650" y="5562650"/>
            <a:ext cx="20673497"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If you know another piece of 3D software, that’s awesome.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i="1" sz="4000">
              <a:solidFill>
                <a:schemeClr val="dk1"/>
              </a:solidFill>
              <a:latin typeface="Calibri"/>
              <a:ea typeface="Calibri"/>
              <a:cs typeface="Calibri"/>
              <a:sym typeface="Calibri"/>
            </a:endParaRPr>
          </a:p>
          <a:p>
            <a:pPr indent="0" lvl="0" marL="0" marR="0" rtl="0" algn="l">
              <a:spcBef>
                <a:spcPts val="0"/>
              </a:spcBef>
              <a:spcAft>
                <a:spcPts val="0"/>
              </a:spcAft>
              <a:buNone/>
            </a:pPr>
            <a:r>
              <a:rPr b="1" i="1" lang="en-CA" sz="4000">
                <a:solidFill>
                  <a:schemeClr val="dk1"/>
                </a:solidFill>
                <a:latin typeface="Calibri"/>
                <a:ea typeface="Calibri"/>
                <a:cs typeface="Calibri"/>
                <a:sym typeface="Calibri"/>
              </a:rPr>
              <a:t>Max</a:t>
            </a:r>
            <a:r>
              <a:rPr lang="en-CA" sz="4000">
                <a:solidFill>
                  <a:schemeClr val="dk1"/>
                </a:solidFill>
                <a:latin typeface="Calibri"/>
                <a:ea typeface="Calibri"/>
                <a:cs typeface="Calibri"/>
                <a:sym typeface="Calibri"/>
              </a:rPr>
              <a:t>, </a:t>
            </a:r>
            <a:r>
              <a:rPr b="1" i="1" lang="en-CA" sz="4000">
                <a:solidFill>
                  <a:schemeClr val="dk1"/>
                </a:solidFill>
                <a:latin typeface="Calibri"/>
                <a:ea typeface="Calibri"/>
                <a:cs typeface="Calibri"/>
                <a:sym typeface="Calibri"/>
              </a:rPr>
              <a:t>Blender</a:t>
            </a:r>
            <a:r>
              <a:rPr lang="en-CA" sz="4000">
                <a:solidFill>
                  <a:schemeClr val="dk1"/>
                </a:solidFill>
                <a:latin typeface="Calibri"/>
                <a:ea typeface="Calibri"/>
                <a:cs typeface="Calibri"/>
                <a:sym typeface="Calibri"/>
              </a:rPr>
              <a:t>, </a:t>
            </a:r>
            <a:r>
              <a:rPr b="1" i="1" lang="en-CA" sz="4000">
                <a:solidFill>
                  <a:schemeClr val="dk1"/>
                </a:solidFill>
                <a:latin typeface="Calibri"/>
                <a:ea typeface="Calibri"/>
                <a:cs typeface="Calibri"/>
                <a:sym typeface="Calibri"/>
              </a:rPr>
              <a:t>XSI</a:t>
            </a:r>
            <a:r>
              <a:rPr lang="en-CA" sz="4000">
                <a:solidFill>
                  <a:schemeClr val="dk1"/>
                </a:solidFill>
                <a:latin typeface="Calibri"/>
                <a:ea typeface="Calibri"/>
                <a:cs typeface="Calibri"/>
                <a:sym typeface="Calibri"/>
              </a:rPr>
              <a:t>, </a:t>
            </a:r>
            <a:r>
              <a:rPr b="1" i="1" lang="en-CA" sz="4000">
                <a:solidFill>
                  <a:schemeClr val="dk1"/>
                </a:solidFill>
                <a:latin typeface="Calibri"/>
                <a:ea typeface="Calibri"/>
                <a:cs typeface="Calibri"/>
                <a:sym typeface="Calibri"/>
              </a:rPr>
              <a:t>Houdini</a:t>
            </a:r>
            <a:r>
              <a:rPr lang="en-CA" sz="4000">
                <a:solidFill>
                  <a:schemeClr val="dk1"/>
                </a:solidFill>
                <a:latin typeface="Calibri"/>
                <a:ea typeface="Calibri"/>
                <a:cs typeface="Calibri"/>
                <a:sym typeface="Calibri"/>
              </a:rPr>
              <a:t>, they’re all greats.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We use </a:t>
            </a:r>
            <a:r>
              <a:rPr b="1" i="1" lang="en-CA" sz="4000">
                <a:solidFill>
                  <a:schemeClr val="dk1"/>
                </a:solidFill>
                <a:latin typeface="Calibri"/>
                <a:ea typeface="Calibri"/>
                <a:cs typeface="Calibri"/>
                <a:sym typeface="Calibri"/>
              </a:rPr>
              <a:t>MAYA</a:t>
            </a:r>
            <a:r>
              <a:rPr lang="en-CA" sz="4000">
                <a:solidFill>
                  <a:schemeClr val="dk1"/>
                </a:solidFill>
                <a:latin typeface="Calibri"/>
                <a:ea typeface="Calibri"/>
                <a:cs typeface="Calibri"/>
                <a:sym typeface="Calibri"/>
              </a:rPr>
              <a:t> because it’s one of the most widely used programs on the market today.</a:t>
            </a:r>
            <a:endParaRPr sz="40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5"/>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323" name="Google Shape;323;p45"/>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UI</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Microsoft Excel from hell.</a:t>
            </a:r>
            <a:endParaRPr b="1" i="1" sz="4000" u="sng">
              <a:solidFill>
                <a:schemeClr val="dk1"/>
              </a:solidFill>
              <a:latin typeface="Calibri"/>
              <a:ea typeface="Calibri"/>
              <a:cs typeface="Calibri"/>
              <a:sym typeface="Calibri"/>
            </a:endParaRPr>
          </a:p>
        </p:txBody>
      </p:sp>
      <p:sp>
        <p:nvSpPr>
          <p:cNvPr id="324" name="Google Shape;324;p45"/>
          <p:cNvSpPr txBox="1"/>
          <p:nvPr/>
        </p:nvSpPr>
        <p:spPr>
          <a:xfrm>
            <a:off x="1895650" y="5562650"/>
            <a:ext cx="20673497" cy="74789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Let’s take a trip through the vast cavern that is the UI of </a:t>
            </a:r>
            <a:r>
              <a:rPr b="1" i="1" lang="en-CA" sz="4000">
                <a:solidFill>
                  <a:schemeClr val="dk1"/>
                </a:solidFill>
                <a:latin typeface="Calibri"/>
                <a:ea typeface="Calibri"/>
                <a:cs typeface="Calibri"/>
                <a:sym typeface="Calibri"/>
              </a:rPr>
              <a:t>MAYA</a:t>
            </a:r>
            <a:r>
              <a:rPr lang="en-CA" sz="40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b="1" i="1" lang="en-CA" sz="4000" u="sng">
                <a:solidFill>
                  <a:schemeClr val="dk1"/>
                </a:solidFill>
                <a:latin typeface="Calibri"/>
                <a:ea typeface="Calibri"/>
                <a:cs typeface="Calibri"/>
                <a:sym typeface="Calibri"/>
              </a:rPr>
              <a:t>Viewports &amp; swapping views</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-Viewports in Maya are where we do our work.</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-They aren’t just limited to regular views either!</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-You can quickly swap views by tapping the SPACEBAR</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b="1" i="1" lang="en-CA" sz="4000" u="sng">
                <a:solidFill>
                  <a:schemeClr val="dk1"/>
                </a:solidFill>
                <a:latin typeface="Calibri"/>
                <a:ea typeface="Calibri"/>
                <a:cs typeface="Calibri"/>
                <a:sym typeface="Calibri"/>
              </a:rPr>
              <a:t>Perspective vs Orthographic views</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-The cameras in the viewports can either be with perspective, or without (orthographic)</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-Each has their own pros and cons. </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-When modeling from reference use Orthographic views.</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-When checking a model for form and errors, use Perspective views.</a:t>
            </a:r>
            <a:endParaRPr sz="40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6"/>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330" name="Google Shape;330;p46"/>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UI</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Microsoft Excel from hell.</a:t>
            </a:r>
            <a:endParaRPr b="1" i="1" sz="4000" u="sng">
              <a:solidFill>
                <a:schemeClr val="dk1"/>
              </a:solidFill>
              <a:latin typeface="Calibri"/>
              <a:ea typeface="Calibri"/>
              <a:cs typeface="Calibri"/>
              <a:sym typeface="Calibri"/>
            </a:endParaRPr>
          </a:p>
        </p:txBody>
      </p:sp>
      <p:sp>
        <p:nvSpPr>
          <p:cNvPr id="331" name="Google Shape;331;p46"/>
          <p:cNvSpPr txBox="1"/>
          <p:nvPr/>
        </p:nvSpPr>
        <p:spPr>
          <a:xfrm>
            <a:off x="1895650" y="5562650"/>
            <a:ext cx="20673497" cy="624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CA" sz="4000" u="sng">
                <a:solidFill>
                  <a:schemeClr val="dk1"/>
                </a:solidFill>
                <a:latin typeface="Calibri"/>
                <a:ea typeface="Calibri"/>
                <a:cs typeface="Calibri"/>
                <a:sym typeface="Calibri"/>
              </a:rPr>
              <a:t>Menus &amp; Status Line</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-The menus and status line at the top of UI are home to many great tools.</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-Here you will find the different Snapping tools, Rendering menus and more.</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b="1" i="1" lang="en-CA" sz="4000" u="sng">
                <a:solidFill>
                  <a:schemeClr val="dk1"/>
                </a:solidFill>
                <a:latin typeface="Calibri"/>
                <a:ea typeface="Calibri"/>
                <a:cs typeface="Calibri"/>
                <a:sym typeface="Calibri"/>
              </a:rPr>
              <a:t>Shelf/Shelves</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-One of the most useful tools in Maya is just a shelf to keep your tools!</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-Shelves have tabs to let you select what tool set you want to work with.</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b="1" i="1" lang="en-CA" sz="4000" u="sng">
                <a:solidFill>
                  <a:schemeClr val="dk1"/>
                </a:solidFill>
                <a:latin typeface="Calibri"/>
                <a:ea typeface="Calibri"/>
                <a:cs typeface="Calibri"/>
                <a:sym typeface="Calibri"/>
              </a:rPr>
              <a:t>Timeline &amp; Range Slider</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The Timeline is the key to Animation in Maya.  It is home to your key frames.</a:t>
            </a:r>
            <a:endParaRPr sz="40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7"/>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337" name="Google Shape;337;p47"/>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UI</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Microsoft Excel from hell.</a:t>
            </a:r>
            <a:endParaRPr b="1" i="1" sz="4000" u="sng">
              <a:solidFill>
                <a:schemeClr val="dk1"/>
              </a:solidFill>
              <a:latin typeface="Calibri"/>
              <a:ea typeface="Calibri"/>
              <a:cs typeface="Calibri"/>
              <a:sym typeface="Calibri"/>
            </a:endParaRPr>
          </a:p>
        </p:txBody>
      </p:sp>
      <p:sp>
        <p:nvSpPr>
          <p:cNvPr id="338" name="Google Shape;338;p47"/>
          <p:cNvSpPr txBox="1"/>
          <p:nvPr/>
        </p:nvSpPr>
        <p:spPr>
          <a:xfrm>
            <a:off x="1895650" y="5562650"/>
            <a:ext cx="20673497" cy="56323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CA" sz="4000" u="sng">
                <a:solidFill>
                  <a:schemeClr val="dk1"/>
                </a:solidFill>
                <a:latin typeface="Calibri"/>
                <a:ea typeface="Calibri"/>
                <a:cs typeface="Calibri"/>
                <a:sym typeface="Calibri"/>
              </a:rPr>
              <a:t>Command Line &amp; Output</a:t>
            </a:r>
            <a:endParaRPr b="1" i="1" sz="4000" u="sng">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The Command Line and Output give you information about what is going on in Maya at the time.</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If you see red down here, you’re experiencing an error.</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If you plan to be a technical artist, or an engineer that supports artists, you can write MEL scripts.</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b="1" i="1" lang="en-CA" sz="4000" u="sng">
                <a:solidFill>
                  <a:schemeClr val="dk1"/>
                </a:solidFill>
                <a:latin typeface="Calibri"/>
                <a:ea typeface="Calibri"/>
                <a:cs typeface="Calibri"/>
                <a:sym typeface="Calibri"/>
              </a:rPr>
              <a:t>Channel Box &amp; Attribute Editor</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-You’ll spend a LOT of time in the Channel Box and the Attribute Editor!</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-The tabs at the right side of the interface allow you modify the attributes of meshes and shaders.</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-The Channel Box also has the Layers menu which allows you to show/hide objects.</a:t>
            </a:r>
            <a:endParaRPr sz="40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8"/>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344" name="Google Shape;344;p48"/>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UI</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Microsoft Excel from hell.</a:t>
            </a:r>
            <a:endParaRPr b="1" i="1" sz="4000" u="sng">
              <a:solidFill>
                <a:schemeClr val="dk1"/>
              </a:solidFill>
              <a:latin typeface="Calibri"/>
              <a:ea typeface="Calibri"/>
              <a:cs typeface="Calibri"/>
              <a:sym typeface="Calibri"/>
            </a:endParaRPr>
          </a:p>
        </p:txBody>
      </p:sp>
      <p:sp>
        <p:nvSpPr>
          <p:cNvPr id="345" name="Google Shape;345;p48"/>
          <p:cNvSpPr txBox="1"/>
          <p:nvPr/>
        </p:nvSpPr>
        <p:spPr>
          <a:xfrm>
            <a:off x="1895650" y="5562650"/>
            <a:ext cx="20673497" cy="25545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CA" sz="4000" u="sng">
                <a:solidFill>
                  <a:schemeClr val="dk1"/>
                </a:solidFill>
                <a:latin typeface="Calibri"/>
                <a:ea typeface="Calibri"/>
                <a:cs typeface="Calibri"/>
                <a:sym typeface="Calibri"/>
              </a:rPr>
              <a:t>Modelling Tool Kit</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-A set of tools “borrowed” from other programs which makes Maya a modeling powerhouse.</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-A bunch of these tools exist elsewhere in the UI, but they are all subtly different.</a:t>
            </a:r>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-You can bevel edges, extrude faces, bridge gaps, cut faces &amp; target weld anything!</a:t>
            </a:r>
            <a:endParaRPr sz="40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Google Shape;350;p49"/>
          <p:cNvPicPr preferRelativeResize="0"/>
          <p:nvPr/>
        </p:nvPicPr>
        <p:blipFill rotWithShape="1">
          <a:blip r:embed="rId3">
            <a:alphaModFix/>
          </a:blip>
          <a:srcRect b="0" l="0" r="0" t="0"/>
          <a:stretch/>
        </p:blipFill>
        <p:spPr>
          <a:xfrm>
            <a:off x="-30170" y="-16624"/>
            <a:ext cx="24445930" cy="13750835"/>
          </a:xfrm>
          <a:prstGeom prst="rect">
            <a:avLst/>
          </a:prstGeom>
          <a:noFill/>
          <a:ln>
            <a:noFill/>
          </a:ln>
        </p:spPr>
      </p:pic>
      <p:sp>
        <p:nvSpPr>
          <p:cNvPr id="351" name="Google Shape;351;p49"/>
          <p:cNvSpPr/>
          <p:nvPr/>
        </p:nvSpPr>
        <p:spPr>
          <a:xfrm>
            <a:off x="-30170" y="1848664"/>
            <a:ext cx="912662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352" name="Google Shape;352;p49"/>
          <p:cNvSpPr txBox="1"/>
          <p:nvPr/>
        </p:nvSpPr>
        <p:spPr>
          <a:xfrm>
            <a:off x="1895650" y="1746226"/>
            <a:ext cx="20673497" cy="93256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INTERMISSION</a:t>
            </a:r>
            <a:endParaRPr/>
          </a:p>
          <a:p>
            <a:pPr indent="0" lvl="0" marL="0" marR="0" rtl="0" algn="l">
              <a:spcBef>
                <a:spcPts val="0"/>
              </a:spcBef>
              <a:spcAft>
                <a:spcPts val="0"/>
              </a:spcAft>
              <a:buNone/>
            </a:pPr>
            <a:r>
              <a:t/>
            </a:r>
            <a:endParaRPr b="1" sz="6000" u="sng">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6000" u="sng">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6000" u="sng">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6000" u="sng">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6000" u="sng">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6000" u="sng">
              <a:solidFill>
                <a:schemeClr val="lt1"/>
              </a:solidFill>
              <a:latin typeface="Calibri"/>
              <a:ea typeface="Calibri"/>
              <a:cs typeface="Calibri"/>
              <a:sym typeface="Calibri"/>
            </a:endParaRPr>
          </a:p>
          <a:p>
            <a:pPr indent="0" lvl="0" marL="0" marR="0" rtl="0" algn="l">
              <a:spcBef>
                <a:spcPts val="0"/>
              </a:spcBef>
              <a:spcAft>
                <a:spcPts val="0"/>
              </a:spcAft>
              <a:buNone/>
            </a:pPr>
            <a:r>
              <a:rPr lang="en-CA" sz="6000">
                <a:solidFill>
                  <a:schemeClr val="lt1"/>
                </a:solidFill>
                <a:latin typeface="Calibri"/>
                <a:ea typeface="Calibri"/>
                <a:cs typeface="Calibri"/>
                <a:sym typeface="Calibri"/>
              </a:rPr>
              <a:t>Time for a little Q &amp; A:</a:t>
            </a:r>
            <a:endParaRPr/>
          </a:p>
          <a:p>
            <a:pPr indent="0" lvl="0" marL="0" marR="0" rtl="0" algn="l">
              <a:spcBef>
                <a:spcPts val="0"/>
              </a:spcBef>
              <a:spcAft>
                <a:spcPts val="0"/>
              </a:spcAft>
              <a:buNone/>
            </a:pPr>
            <a:r>
              <a:rPr lang="en-CA" sz="6000">
                <a:solidFill>
                  <a:schemeClr val="lt1"/>
                </a:solidFill>
                <a:latin typeface="Calibri"/>
                <a:ea typeface="Calibri"/>
                <a:cs typeface="Calibri"/>
                <a:sym typeface="Calibri"/>
              </a:rPr>
              <a:t>Who is ready to build a snowman?</a:t>
            </a:r>
            <a:endParaRPr/>
          </a:p>
          <a:p>
            <a:pPr indent="0" lvl="0" marL="0" marR="0" rtl="0" algn="l">
              <a:spcBef>
                <a:spcPts val="0"/>
              </a:spcBef>
              <a:spcAft>
                <a:spcPts val="0"/>
              </a:spcAft>
              <a:buNone/>
            </a:pPr>
            <a:r>
              <a:rPr lang="en-CA" sz="6000">
                <a:solidFill>
                  <a:schemeClr val="lt1"/>
                </a:solidFill>
                <a:latin typeface="Calibri"/>
                <a:ea typeface="Calibri"/>
                <a:cs typeface="Calibri"/>
                <a:sym typeface="Calibri"/>
              </a:rPr>
              <a:t>Do you like fun???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0"/>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358" name="Google Shape;358;p50"/>
          <p:cNvSpPr txBox="1"/>
          <p:nvPr/>
        </p:nvSpPr>
        <p:spPr>
          <a:xfrm>
            <a:off x="1895651" y="1746226"/>
            <a:ext cx="1901011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6000" u="sng">
                <a:solidFill>
                  <a:schemeClr val="lt1"/>
                </a:solidFill>
                <a:latin typeface="Calibri"/>
                <a:ea typeface="Calibri"/>
                <a:cs typeface="Calibri"/>
                <a:sym typeface="Calibri"/>
              </a:rPr>
              <a:t>RESOURCES</a:t>
            </a:r>
            <a:br>
              <a:rPr b="1" lang="en-CA" sz="6000" u="sng">
                <a:solidFill>
                  <a:schemeClr val="lt1"/>
                </a:solidFill>
                <a:latin typeface="Calibri"/>
                <a:ea typeface="Calibri"/>
                <a:cs typeface="Calibri"/>
                <a:sym typeface="Calibri"/>
              </a:rPr>
            </a:br>
            <a:endParaRPr b="1" sz="800" u="sng">
              <a:solidFill>
                <a:schemeClr val="lt1"/>
              </a:solidFill>
              <a:latin typeface="Calibri"/>
              <a:ea typeface="Calibri"/>
              <a:cs typeface="Calibri"/>
              <a:sym typeface="Calibri"/>
            </a:endParaRPr>
          </a:p>
          <a:p>
            <a:pPr indent="0" lvl="0" marL="0" marR="0" rtl="0" algn="l">
              <a:spcBef>
                <a:spcPts val="0"/>
              </a:spcBef>
              <a:spcAft>
                <a:spcPts val="0"/>
              </a:spcAft>
              <a:buNone/>
            </a:pPr>
            <a:r>
              <a:rPr lang="en-CA" sz="4000">
                <a:solidFill>
                  <a:schemeClr val="lt1"/>
                </a:solidFill>
                <a:latin typeface="Calibri"/>
                <a:ea typeface="Calibri"/>
                <a:cs typeface="Calibri"/>
                <a:sym typeface="Calibri"/>
              </a:rPr>
              <a:t>Now that we’re looking at 3D, here are some resources to help you on your way!</a:t>
            </a:r>
            <a:endParaRPr/>
          </a:p>
        </p:txBody>
      </p:sp>
      <p:sp>
        <p:nvSpPr>
          <p:cNvPr id="359" name="Google Shape;359;p50"/>
          <p:cNvSpPr txBox="1"/>
          <p:nvPr/>
        </p:nvSpPr>
        <p:spPr>
          <a:xfrm>
            <a:off x="1895650" y="5562650"/>
            <a:ext cx="20673497" cy="50167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Beginner Maya Tutorials: </a:t>
            </a:r>
            <a:r>
              <a:rPr lang="en-CA" sz="2400" u="sng">
                <a:solidFill>
                  <a:schemeClr val="dk1"/>
                </a:solidFill>
                <a:latin typeface="Calibri"/>
                <a:ea typeface="Calibri"/>
                <a:cs typeface="Calibri"/>
                <a:sym typeface="Calibri"/>
                <a:hlinkClick r:id="rId3"/>
              </a:rPr>
              <a:t>http://www.3dtotal.com/index_tutorial.php?catDisplay=2&amp;subcat=20&amp;sort=date&amp;order=1&amp;detailsoff=0&amp;roPos=1</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Learning Maya Youtube channel: </a:t>
            </a:r>
            <a:r>
              <a:rPr lang="en-CA" sz="4000" u="sng">
                <a:solidFill>
                  <a:schemeClr val="dk1"/>
                </a:solidFill>
                <a:latin typeface="Calibri"/>
                <a:ea typeface="Calibri"/>
                <a:cs typeface="Calibri"/>
                <a:sym typeface="Calibri"/>
                <a:hlinkClick r:id="rId4"/>
              </a:rPr>
              <a:t>https://www.youtube.com/user/MayaHowTos</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Autodesk Tutorials: </a:t>
            </a:r>
            <a:r>
              <a:rPr lang="en-CA" sz="4000" u="sng">
                <a:solidFill>
                  <a:schemeClr val="dk1"/>
                </a:solidFill>
                <a:latin typeface="Calibri"/>
                <a:ea typeface="Calibri"/>
                <a:cs typeface="Calibri"/>
                <a:sym typeface="Calibri"/>
                <a:hlinkClick r:id="rId5"/>
              </a:rPr>
              <a:t>http://area.autodesk.com/mayalearningpath</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Autodesk Knowledge Network: </a:t>
            </a:r>
            <a:r>
              <a:rPr lang="en-CA" sz="1800" u="sng">
                <a:solidFill>
                  <a:schemeClr val="dk1"/>
                </a:solidFill>
                <a:latin typeface="Calibri"/>
                <a:ea typeface="Calibri"/>
                <a:cs typeface="Calibri"/>
                <a:sym typeface="Calibri"/>
                <a:hlinkClick r:id="rId6"/>
              </a:rPr>
              <a:t>http://knowledge.autodesk.com/support/maya/getting-started/caas/CloudHelp/cloudhelp/ENU/123112/files/maya-learning-path-html.html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p51"/>
          <p:cNvPicPr preferRelativeResize="0"/>
          <p:nvPr/>
        </p:nvPicPr>
        <p:blipFill rotWithShape="1">
          <a:blip r:embed="rId3">
            <a:alphaModFix/>
          </a:blip>
          <a:srcRect b="0" l="0" r="0" t="0"/>
          <a:stretch/>
        </p:blipFill>
        <p:spPr>
          <a:xfrm>
            <a:off x="32120" y="0"/>
            <a:ext cx="24369355" cy="137175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6"/>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11" name="Google Shape;111;p16"/>
          <p:cNvSpPr txBox="1"/>
          <p:nvPr/>
        </p:nvSpPr>
        <p:spPr>
          <a:xfrm>
            <a:off x="1888449" y="1746226"/>
            <a:ext cx="2067349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3D</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2D plus another D!</a:t>
            </a:r>
            <a:endParaRPr b="1" i="1" sz="4000" u="sng">
              <a:solidFill>
                <a:schemeClr val="dk1"/>
              </a:solidFill>
              <a:latin typeface="Calibri"/>
              <a:ea typeface="Calibri"/>
              <a:cs typeface="Calibri"/>
              <a:sym typeface="Calibri"/>
            </a:endParaRPr>
          </a:p>
        </p:txBody>
      </p:sp>
      <p:sp>
        <p:nvSpPr>
          <p:cNvPr id="112" name="Google Shape;112;p16"/>
          <p:cNvSpPr txBox="1"/>
          <p:nvPr/>
        </p:nvSpPr>
        <p:spPr>
          <a:xfrm>
            <a:off x="1895650" y="5562650"/>
            <a:ext cx="20673497"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3D is hip, it’s fresh it’s…  Nope.  It’s old.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It’s been with us in some form or another since before most of you were born.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But it’s the medium of the modern day videogame, visual effects, and much more.</a:t>
            </a:r>
            <a:endParaRPr sz="40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18" name="Google Shape;118;p17"/>
          <p:cNvSpPr txBox="1"/>
          <p:nvPr/>
        </p:nvSpPr>
        <p:spPr>
          <a:xfrm>
            <a:off x="1888449" y="1746226"/>
            <a:ext cx="2067349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3D</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2D plus another D!</a:t>
            </a:r>
            <a:endParaRPr b="1" i="1" sz="4000" u="sng">
              <a:solidFill>
                <a:schemeClr val="dk1"/>
              </a:solidFill>
              <a:latin typeface="Calibri"/>
              <a:ea typeface="Calibri"/>
              <a:cs typeface="Calibri"/>
              <a:sym typeface="Calibri"/>
            </a:endParaRPr>
          </a:p>
        </p:txBody>
      </p:sp>
      <p:sp>
        <p:nvSpPr>
          <p:cNvPr id="119" name="Google Shape;119;p17"/>
          <p:cNvSpPr txBox="1"/>
          <p:nvPr/>
        </p:nvSpPr>
        <p:spPr>
          <a:xfrm>
            <a:off x="1895650" y="5562650"/>
            <a:ext cx="20673497"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So why would we want to do 3D as opposed to traditional/2D artwork???</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What are the pros?  What are the cons?</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Up first, let’s look at the competition…  2D!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descr="http://amanita-design.net/img/wallpapers/machinarium/machinarium-wallpaper-plaza-1280x800.jpg" id="124" name="Google Shape;124;p18"/>
          <p:cNvPicPr preferRelativeResize="0"/>
          <p:nvPr/>
        </p:nvPicPr>
        <p:blipFill rotWithShape="1">
          <a:blip r:embed="rId3">
            <a:alphaModFix/>
          </a:blip>
          <a:srcRect b="0" l="0" r="0" t="0"/>
          <a:stretch/>
        </p:blipFill>
        <p:spPr>
          <a:xfrm>
            <a:off x="0" y="0"/>
            <a:ext cx="24385588" cy="13717588"/>
          </a:xfrm>
          <a:prstGeom prst="rect">
            <a:avLst/>
          </a:prstGeom>
          <a:noFill/>
          <a:ln>
            <a:noFill/>
          </a:ln>
        </p:spPr>
      </p:pic>
      <p:sp>
        <p:nvSpPr>
          <p:cNvPr id="125" name="Google Shape;125;p18"/>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26" name="Google Shape;126;p18"/>
          <p:cNvSpPr txBox="1"/>
          <p:nvPr/>
        </p:nvSpPr>
        <p:spPr>
          <a:xfrm>
            <a:off x="1888449" y="1746226"/>
            <a:ext cx="20673497"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2D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32" name="Google Shape;132;p19"/>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2D</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Not quite 3D</a:t>
            </a:r>
            <a:endParaRPr b="1" i="1" sz="4000" u="sng">
              <a:solidFill>
                <a:schemeClr val="dk1"/>
              </a:solidFill>
              <a:latin typeface="Calibri"/>
              <a:ea typeface="Calibri"/>
              <a:cs typeface="Calibri"/>
              <a:sym typeface="Calibri"/>
            </a:endParaRPr>
          </a:p>
        </p:txBody>
      </p:sp>
      <p:sp>
        <p:nvSpPr>
          <p:cNvPr id="133" name="Google Shape;133;p19"/>
          <p:cNvSpPr txBox="1"/>
          <p:nvPr/>
        </p:nvSpPr>
        <p:spPr>
          <a:xfrm>
            <a:off x="1895650" y="5562650"/>
            <a:ext cx="20673497"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So 2D has been around even longer.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People have been making pictures move on film since the 1800’s.</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People have been drawing in 2D since we lived in caves.</a:t>
            </a:r>
            <a:endParaRPr sz="4000">
              <a:solidFill>
                <a:schemeClr val="dk1"/>
              </a:solidFill>
              <a:latin typeface="Calibri"/>
              <a:ea typeface="Calibri"/>
              <a:cs typeface="Calibri"/>
              <a:sym typeface="Calibri"/>
            </a:endParaRPr>
          </a:p>
        </p:txBody>
      </p:sp>
      <p:pic>
        <p:nvPicPr>
          <p:cNvPr descr="http://www.mysoti.com/img/user/danmanc/product/web/697206/697206_show_default.png" id="134" name="Google Shape;134;p19"/>
          <p:cNvPicPr preferRelativeResize="0"/>
          <p:nvPr/>
        </p:nvPicPr>
        <p:blipFill rotWithShape="1">
          <a:blip r:embed="rId3">
            <a:alphaModFix/>
          </a:blip>
          <a:srcRect b="0" l="0" r="0" t="0"/>
          <a:stretch/>
        </p:blipFill>
        <p:spPr>
          <a:xfrm>
            <a:off x="13200906" y="-2790278"/>
            <a:ext cx="15528021" cy="119162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40" name="Google Shape;140;p20"/>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2D</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Not quite 3D</a:t>
            </a:r>
            <a:endParaRPr b="1" i="1" sz="4000" u="sng">
              <a:solidFill>
                <a:schemeClr val="dk1"/>
              </a:solidFill>
              <a:latin typeface="Calibri"/>
              <a:ea typeface="Calibri"/>
              <a:cs typeface="Calibri"/>
              <a:sym typeface="Calibri"/>
            </a:endParaRPr>
          </a:p>
        </p:txBody>
      </p:sp>
      <p:sp>
        <p:nvSpPr>
          <p:cNvPr id="141" name="Google Shape;141;p20"/>
          <p:cNvSpPr txBox="1"/>
          <p:nvPr/>
        </p:nvSpPr>
        <p:spPr>
          <a:xfrm>
            <a:off x="1895650" y="5562650"/>
            <a:ext cx="20673497"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2D has many attractive qualities.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It’s a “What you see is what you get” medium.</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You draw it, and there it is.  Complete visual freedom, creativity and style!</a:t>
            </a:r>
            <a:endParaRPr sz="40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1"/>
          <p:cNvSpPr/>
          <p:nvPr/>
        </p:nvSpPr>
        <p:spPr>
          <a:xfrm>
            <a:off x="0" y="1848664"/>
            <a:ext cx="9096450" cy="977682"/>
          </a:xfrm>
          <a:prstGeom prst="rect">
            <a:avLst/>
          </a:prstGeom>
          <a:solidFill>
            <a:srgbClr val="8705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E0927"/>
              </a:solidFill>
              <a:latin typeface="Calibri"/>
              <a:ea typeface="Calibri"/>
              <a:cs typeface="Calibri"/>
              <a:sym typeface="Calibri"/>
            </a:endParaRPr>
          </a:p>
        </p:txBody>
      </p:sp>
      <p:sp>
        <p:nvSpPr>
          <p:cNvPr id="147" name="Google Shape;147;p21"/>
          <p:cNvSpPr txBox="1"/>
          <p:nvPr/>
        </p:nvSpPr>
        <p:spPr>
          <a:xfrm>
            <a:off x="1888449" y="1746226"/>
            <a:ext cx="7208001"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6000" u="sng">
                <a:solidFill>
                  <a:schemeClr val="lt1"/>
                </a:solidFill>
                <a:latin typeface="Calibri"/>
                <a:ea typeface="Calibri"/>
                <a:cs typeface="Calibri"/>
                <a:sym typeface="Calibri"/>
              </a:rPr>
              <a:t>#</a:t>
            </a:r>
            <a:r>
              <a:rPr b="1" lang="en-CA" sz="6000" u="sng">
                <a:solidFill>
                  <a:schemeClr val="lt1"/>
                </a:solidFill>
                <a:latin typeface="Calibri"/>
                <a:ea typeface="Calibri"/>
                <a:cs typeface="Calibri"/>
                <a:sym typeface="Calibri"/>
              </a:rPr>
              <a:t>2D</a:t>
            </a:r>
            <a:endParaRPr b="1" sz="6000" u="sng">
              <a:solidFill>
                <a:schemeClr val="dk1"/>
              </a:solidFill>
              <a:latin typeface="Calibri"/>
              <a:ea typeface="Calibri"/>
              <a:cs typeface="Calibri"/>
              <a:sym typeface="Calibri"/>
            </a:endParaRPr>
          </a:p>
          <a:p>
            <a:pPr indent="0" lvl="0" marL="0" marR="0" rtl="0" algn="l">
              <a:spcBef>
                <a:spcPts val="0"/>
              </a:spcBef>
              <a:spcAft>
                <a:spcPts val="0"/>
              </a:spcAft>
              <a:buNone/>
            </a:pPr>
            <a:br>
              <a:rPr lang="en-CA" sz="800">
                <a:solidFill>
                  <a:schemeClr val="dk1"/>
                </a:solidFill>
                <a:latin typeface="Calibri"/>
                <a:ea typeface="Calibri"/>
                <a:cs typeface="Calibri"/>
                <a:sym typeface="Calibri"/>
              </a:rPr>
            </a:br>
            <a:r>
              <a:rPr lang="en-CA" sz="4000">
                <a:solidFill>
                  <a:schemeClr val="dk1"/>
                </a:solidFill>
                <a:latin typeface="Calibri"/>
                <a:ea typeface="Calibri"/>
                <a:cs typeface="Calibri"/>
                <a:sym typeface="Calibri"/>
              </a:rPr>
              <a:t>Not quite 3D</a:t>
            </a:r>
            <a:endParaRPr b="1" i="1" sz="4000" u="sng">
              <a:solidFill>
                <a:schemeClr val="dk1"/>
              </a:solidFill>
              <a:latin typeface="Calibri"/>
              <a:ea typeface="Calibri"/>
              <a:cs typeface="Calibri"/>
              <a:sym typeface="Calibri"/>
            </a:endParaRPr>
          </a:p>
        </p:txBody>
      </p:sp>
      <p:sp>
        <p:nvSpPr>
          <p:cNvPr id="148" name="Google Shape;148;p21"/>
          <p:cNvSpPr txBox="1"/>
          <p:nvPr/>
        </p:nvSpPr>
        <p:spPr>
          <a:xfrm>
            <a:off x="1895650" y="5562650"/>
            <a:ext cx="20673497"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CA" sz="4000">
                <a:solidFill>
                  <a:schemeClr val="dk1"/>
                </a:solidFill>
                <a:latin typeface="Calibri"/>
                <a:ea typeface="Calibri"/>
                <a:cs typeface="Calibri"/>
                <a:sym typeface="Calibri"/>
              </a:rPr>
              <a:t>The main detraction is when things start…  Moving.  </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Animating a character in 2D means you redraw the character frame by frame.  </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CA" sz="4000">
                <a:solidFill>
                  <a:schemeClr val="dk1"/>
                </a:solidFill>
                <a:latin typeface="Calibri"/>
                <a:ea typeface="Calibri"/>
                <a:cs typeface="Calibri"/>
                <a:sym typeface="Calibri"/>
              </a:rPr>
              <a:t>Animating  environments in 2D is complete nightmare!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